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6"/>
  </p:notesMasterIdLst>
  <p:sldIdLst>
    <p:sldId id="256" r:id="rId2"/>
    <p:sldId id="257" r:id="rId3"/>
    <p:sldId id="258" r:id="rId4"/>
    <p:sldId id="259" r:id="rId5"/>
    <p:sldId id="282" r:id="rId6"/>
    <p:sldId id="273" r:id="rId7"/>
    <p:sldId id="274" r:id="rId8"/>
    <p:sldId id="261" r:id="rId9"/>
    <p:sldId id="262" r:id="rId10"/>
    <p:sldId id="263" r:id="rId11"/>
    <p:sldId id="264" r:id="rId12"/>
    <p:sldId id="265" r:id="rId13"/>
    <p:sldId id="280" r:id="rId14"/>
    <p:sldId id="281" r:id="rId15"/>
    <p:sldId id="268" r:id="rId16"/>
    <p:sldId id="269" r:id="rId17"/>
    <p:sldId id="270" r:id="rId18"/>
    <p:sldId id="271" r:id="rId19"/>
    <p:sldId id="272" r:id="rId20"/>
    <p:sldId id="275" r:id="rId21"/>
    <p:sldId id="276" r:id="rId22"/>
    <p:sldId id="277" r:id="rId23"/>
    <p:sldId id="278" r:id="rId24"/>
    <p:sldId id="279" r:id="rId25"/>
  </p:sldIdLst>
  <p:sldSz cx="9144000" cy="5143500" type="screen16x9"/>
  <p:notesSz cx="6858000" cy="9144000"/>
  <p:embeddedFontLst>
    <p:embeddedFont>
      <p:font typeface="Poppins" panose="020B0604020202020204" charset="0"/>
      <p:regular r:id="rId27"/>
      <p:bold r:id="rId28"/>
      <p:italic r:id="rId29"/>
      <p:boldItalic r:id="rId3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34" roundtripDataSignature="AMtx7miH0wd4Bpu+YbgGWc36C7tofDaqd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4" d="100"/>
          <a:sy n="84" d="100"/>
        </p:scale>
        <p:origin x="780" y="5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34" Type="http://customschemas.google.com/relationships/presentationmetadata" Target="meta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1: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 name="Google Shape;52;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p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8" name="Google Shape;118;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p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7" name="Google Shape;127;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7" name="Google Shape;137;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9" name="Google Shape;69;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2" name="Google Shape;162;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p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3" name="Google Shape;173;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p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0" name="Google Shape;180;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p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8" name="Google Shape;188;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0" name="Google Shape;200;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3" name="Google Shape;63;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6" name="Google Shape;236;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6" name="Google Shape;246;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p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5" name="Google Shape;255;p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3" name="Google Shape;263;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5" name="Google Shape;275;p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2" name="Google Shape;72;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2" name="Google Shape;82;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 name="Google Shape;5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ec1d3422a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ec1d3422a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ec1d3422a3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ec1d3422a3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1" name="Google Shape;101;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0" name="Google Shape;110;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4"/>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1" name="Google Shape;11;p24"/>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33"/>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6" name="Google Shape;46;p33"/>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norm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0"/>
              </a:spcBef>
              <a:spcAft>
                <a:spcPts val="0"/>
              </a:spcAft>
              <a:buSzPts val="1400"/>
              <a:buChar char="○"/>
              <a:defRPr/>
            </a:lvl2pPr>
            <a:lvl3pPr marL="1371600" lvl="2" indent="-317500" algn="ctr">
              <a:lnSpc>
                <a:spcPct val="115000"/>
              </a:lnSpc>
              <a:spcBef>
                <a:spcPts val="0"/>
              </a:spcBef>
              <a:spcAft>
                <a:spcPts val="0"/>
              </a:spcAft>
              <a:buSzPts val="1400"/>
              <a:buChar char="■"/>
              <a:defRPr/>
            </a:lvl3pPr>
            <a:lvl4pPr marL="1828800" lvl="3" indent="-317500" algn="ctr">
              <a:lnSpc>
                <a:spcPct val="115000"/>
              </a:lnSpc>
              <a:spcBef>
                <a:spcPts val="0"/>
              </a:spcBef>
              <a:spcAft>
                <a:spcPts val="0"/>
              </a:spcAft>
              <a:buSzPts val="1400"/>
              <a:buChar char="●"/>
              <a:defRPr/>
            </a:lvl4pPr>
            <a:lvl5pPr marL="2286000" lvl="4" indent="-317500" algn="ctr">
              <a:lnSpc>
                <a:spcPct val="115000"/>
              </a:lnSpc>
              <a:spcBef>
                <a:spcPts val="0"/>
              </a:spcBef>
              <a:spcAft>
                <a:spcPts val="0"/>
              </a:spcAft>
              <a:buSzPts val="1400"/>
              <a:buChar char="○"/>
              <a:defRPr/>
            </a:lvl5pPr>
            <a:lvl6pPr marL="2743200" lvl="5" indent="-317500" algn="ctr">
              <a:lnSpc>
                <a:spcPct val="115000"/>
              </a:lnSpc>
              <a:spcBef>
                <a:spcPts val="0"/>
              </a:spcBef>
              <a:spcAft>
                <a:spcPts val="0"/>
              </a:spcAft>
              <a:buSzPts val="1400"/>
              <a:buChar char="■"/>
              <a:defRPr/>
            </a:lvl6pPr>
            <a:lvl7pPr marL="3200400" lvl="6" indent="-317500" algn="ctr">
              <a:lnSpc>
                <a:spcPct val="115000"/>
              </a:lnSpc>
              <a:spcBef>
                <a:spcPts val="0"/>
              </a:spcBef>
              <a:spcAft>
                <a:spcPts val="0"/>
              </a:spcAft>
              <a:buSzPts val="1400"/>
              <a:buChar char="●"/>
              <a:defRPr/>
            </a:lvl7pPr>
            <a:lvl8pPr marL="3657600" lvl="7" indent="-317500" algn="ctr">
              <a:lnSpc>
                <a:spcPct val="115000"/>
              </a:lnSpc>
              <a:spcBef>
                <a:spcPts val="0"/>
              </a:spcBef>
              <a:spcAft>
                <a:spcPts val="0"/>
              </a:spcAft>
              <a:buSzPts val="1400"/>
              <a:buChar char="○"/>
              <a:defRPr/>
            </a:lvl8pPr>
            <a:lvl9pPr marL="4114800" lvl="8" indent="-317500" algn="ctr">
              <a:lnSpc>
                <a:spcPct val="115000"/>
              </a:lnSpc>
              <a:spcBef>
                <a:spcPts val="0"/>
              </a:spcBef>
              <a:spcAft>
                <a:spcPts val="0"/>
              </a:spcAft>
              <a:buSzPts val="1400"/>
              <a:buChar char="■"/>
              <a:defRPr/>
            </a:lvl9pPr>
          </a:lstStyle>
          <a:p>
            <a:endParaRPr/>
          </a:p>
        </p:txBody>
      </p:sp>
      <p:sp>
        <p:nvSpPr>
          <p:cNvPr id="47" name="Google Shape;47;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25"/>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15" name="Google Shape;15;p2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2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8" name="Google Shape;18;p26"/>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19" name="Google Shape;19;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7"/>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23" name="Google Shape;23;p27"/>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24" name="Google Shape;24;p2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7" name="Google Shape;27;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29"/>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29"/>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rm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31" name="Google Shape;31;p2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0"/>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1"/>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1"/>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1"/>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1"/>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40" name="Google Shape;40;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2"/>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rmAutofit/>
          </a:bodyPr>
          <a:lstStyle>
            <a:lvl1pPr marL="457200" lvl="0" indent="-228600" algn="l">
              <a:lnSpc>
                <a:spcPct val="100000"/>
              </a:lnSpc>
              <a:spcBef>
                <a:spcPts val="0"/>
              </a:spcBef>
              <a:spcAft>
                <a:spcPts val="0"/>
              </a:spcAft>
              <a:buSzPts val="1800"/>
              <a:buNone/>
              <a:defRPr/>
            </a:lvl1pPr>
          </a:lstStyle>
          <a:p>
            <a:endParaRPr/>
          </a:p>
        </p:txBody>
      </p:sp>
      <p:sp>
        <p:nvSpPr>
          <p:cNvPr id="43" name="Google Shape;43;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2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 name="Google Shape;7;p2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8" name="Google Shape;8;p2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ru"/>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jp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7.png"/><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image" Target="../media/image7.png"/><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30.png"/></Relationships>
</file>

<file path=ppt/slides/_rels/slide1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32.png"/><Relationship Id="rId4" Type="http://schemas.openxmlformats.org/officeDocument/2006/relationships/image" Target="../media/image31.png"/></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35.jpg"/><Relationship Id="rId4" Type="http://schemas.openxmlformats.org/officeDocument/2006/relationships/image" Target="../media/image34.png"/></Relationships>
</file>

<file path=ppt/slides/_rels/slide1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1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40.png"/><Relationship Id="rId4" Type="http://schemas.openxmlformats.org/officeDocument/2006/relationships/image" Target="../media/image39.png"/></Relationships>
</file>

<file path=ppt/slides/_rels/slide1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1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12.png"/></Relationships>
</file>

<file path=ppt/slides/_rels/slide19.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6.png"/><Relationship Id="rId7" Type="http://schemas.openxmlformats.org/officeDocument/2006/relationships/image" Target="../media/image49.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17.png"/><Relationship Id="rId9" Type="http://schemas.openxmlformats.org/officeDocument/2006/relationships/image" Target="../media/image51.png"/></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2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2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2.xml"/><Relationship Id="rId1" Type="http://schemas.openxmlformats.org/officeDocument/2006/relationships/slideLayout" Target="../slideLayouts/slideLayout1.xml"/><Relationship Id="rId5" Type="http://schemas.openxmlformats.org/officeDocument/2006/relationships/image" Target="../media/image63.png"/><Relationship Id="rId4" Type="http://schemas.openxmlformats.org/officeDocument/2006/relationships/image" Target="../media/image62.png"/></Relationships>
</file>

<file path=ppt/slides/_rels/slide2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3.xml"/><Relationship Id="rId1" Type="http://schemas.openxmlformats.org/officeDocument/2006/relationships/slideLayout" Target="../slideLayouts/slideLayout1.xml"/><Relationship Id="rId5" Type="http://schemas.openxmlformats.org/officeDocument/2006/relationships/image" Target="../media/image66.png"/><Relationship Id="rId4" Type="http://schemas.openxmlformats.org/officeDocument/2006/relationships/image" Target="../media/image65.png"/></Relationships>
</file>

<file path=ppt/slides/_rels/slide2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4.xml"/><Relationship Id="rId1" Type="http://schemas.openxmlformats.org/officeDocument/2006/relationships/slideLayout" Target="../slideLayouts/slideLayout1.xml"/><Relationship Id="rId5" Type="http://schemas.openxmlformats.org/officeDocument/2006/relationships/image" Target="../media/image69.png"/><Relationship Id="rId4" Type="http://schemas.openxmlformats.org/officeDocument/2006/relationships/image" Target="../media/image68.png"/></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11.png"/><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15.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19.png"/><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21.png"/><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23.png"/><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4" name="Google Shape;54;p1"/>
          <p:cNvPicPr preferRelativeResize="0"/>
          <p:nvPr/>
        </p:nvPicPr>
        <p:blipFill rotWithShape="1">
          <a:blip r:embed="rId3">
            <a:alphaModFix/>
          </a:blip>
          <a:srcRect/>
          <a:stretch/>
        </p:blipFill>
        <p:spPr>
          <a:xfrm>
            <a:off x="0" y="0"/>
            <a:ext cx="9144000" cy="5143500"/>
          </a:xfrm>
          <a:prstGeom prst="rect">
            <a:avLst/>
          </a:prstGeom>
          <a:noFill/>
          <a:ln>
            <a:noFill/>
          </a:ln>
        </p:spPr>
      </p:pic>
      <p:pic>
        <p:nvPicPr>
          <p:cNvPr id="55" name="Google Shape;55;p1"/>
          <p:cNvPicPr preferRelativeResize="0"/>
          <p:nvPr/>
        </p:nvPicPr>
        <p:blipFill rotWithShape="1">
          <a:blip r:embed="rId4">
            <a:alphaModFix/>
          </a:blip>
          <a:srcRect/>
          <a:stretch/>
        </p:blipFill>
        <p:spPr>
          <a:xfrm>
            <a:off x="2300294" y="0"/>
            <a:ext cx="6843713" cy="5143500"/>
          </a:xfrm>
          <a:prstGeom prst="rect">
            <a:avLst/>
          </a:prstGeom>
          <a:noFill/>
          <a:ln>
            <a:noFill/>
          </a:ln>
        </p:spPr>
      </p:pic>
      <p:pic>
        <p:nvPicPr>
          <p:cNvPr id="56" name="Google Shape;56;p1"/>
          <p:cNvPicPr preferRelativeResize="0"/>
          <p:nvPr/>
        </p:nvPicPr>
        <p:blipFill rotWithShape="1">
          <a:blip r:embed="rId5">
            <a:alphaModFix/>
          </a:blip>
          <a:srcRect/>
          <a:stretch/>
        </p:blipFill>
        <p:spPr>
          <a:xfrm>
            <a:off x="432625" y="2168200"/>
            <a:ext cx="3523925" cy="802625"/>
          </a:xfrm>
          <a:prstGeom prst="rect">
            <a:avLst/>
          </a:prstGeom>
          <a:noFill/>
          <a:ln>
            <a:noFill/>
          </a:ln>
        </p:spPr>
      </p:pic>
      <p:pic>
        <p:nvPicPr>
          <p:cNvPr id="57" name="Google Shape;57;p1"/>
          <p:cNvPicPr preferRelativeResize="0"/>
          <p:nvPr/>
        </p:nvPicPr>
        <p:blipFill rotWithShape="1">
          <a:blip r:embed="rId6">
            <a:alphaModFix/>
          </a:blip>
          <a:srcRect/>
          <a:stretch/>
        </p:blipFill>
        <p:spPr>
          <a:xfrm>
            <a:off x="2198450" y="1322649"/>
            <a:ext cx="1758100" cy="578325"/>
          </a:xfrm>
          <a:prstGeom prst="rect">
            <a:avLst/>
          </a:prstGeom>
          <a:noFill/>
          <a:ln>
            <a:noFill/>
          </a:ln>
        </p:spPr>
      </p:pic>
      <p:pic>
        <p:nvPicPr>
          <p:cNvPr id="58" name="Google Shape;58;p1"/>
          <p:cNvPicPr preferRelativeResize="0"/>
          <p:nvPr/>
        </p:nvPicPr>
        <p:blipFill rotWithShape="1">
          <a:blip r:embed="rId7">
            <a:alphaModFix/>
          </a:blip>
          <a:srcRect/>
          <a:stretch/>
        </p:blipFill>
        <p:spPr>
          <a:xfrm>
            <a:off x="396052" y="1322650"/>
            <a:ext cx="1674823" cy="608575"/>
          </a:xfrm>
          <a:prstGeom prst="rect">
            <a:avLst/>
          </a:prstGeom>
          <a:noFill/>
          <a:ln>
            <a:noFill/>
          </a:ln>
        </p:spPr>
      </p:pic>
      <p:pic>
        <p:nvPicPr>
          <p:cNvPr id="59" name="Google Shape;59;p1"/>
          <p:cNvPicPr preferRelativeResize="0"/>
          <p:nvPr/>
        </p:nvPicPr>
        <p:blipFill rotWithShape="1">
          <a:blip r:embed="rId8">
            <a:alphaModFix/>
          </a:blip>
          <a:srcRect/>
          <a:stretch/>
        </p:blipFill>
        <p:spPr>
          <a:xfrm>
            <a:off x="432625" y="3986911"/>
            <a:ext cx="661300" cy="344639"/>
          </a:xfrm>
          <a:prstGeom prst="rect">
            <a:avLst/>
          </a:prstGeom>
          <a:noFill/>
          <a:ln>
            <a:noFill/>
          </a:ln>
        </p:spPr>
      </p:pic>
      <p:sp>
        <p:nvSpPr>
          <p:cNvPr id="60" name="Google Shape;60;p1"/>
          <p:cNvSpPr txBox="1"/>
          <p:nvPr/>
        </p:nvSpPr>
        <p:spPr>
          <a:xfrm>
            <a:off x="326825" y="3371300"/>
            <a:ext cx="4381800" cy="554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ru" sz="1200" b="1" i="0" u="none" strike="noStrike" cap="none">
                <a:solidFill>
                  <a:schemeClr val="lt1"/>
                </a:solidFill>
                <a:latin typeface="Arial"/>
                <a:ea typeface="Arial"/>
                <a:cs typeface="Arial"/>
                <a:sym typeface="Arial"/>
              </a:rPr>
              <a:t>We put the power of blockchain to work for your next</a:t>
            </a:r>
            <a:endParaRPr sz="1200" b="1"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r>
              <a:rPr lang="ru" sz="1200" b="1" i="0" u="none" strike="noStrike" cap="none">
                <a:solidFill>
                  <a:schemeClr val="lt1"/>
                </a:solidFill>
                <a:latin typeface="Arial"/>
                <a:ea typeface="Arial"/>
                <a:cs typeface="Arial"/>
                <a:sym typeface="Arial"/>
              </a:rPr>
              <a:t>marketing campaign, promotion, or rewards program.</a:t>
            </a:r>
            <a:endParaRPr sz="1200" b="1" i="0" u="none" strike="noStrike" cap="none">
              <a:solidFill>
                <a:schemeClr val="lt1"/>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pic>
        <p:nvPicPr>
          <p:cNvPr id="120" name="Google Shape;120;p8"/>
          <p:cNvPicPr preferRelativeResize="0"/>
          <p:nvPr/>
        </p:nvPicPr>
        <p:blipFill rotWithShape="1">
          <a:blip r:embed="rId3">
            <a:alphaModFix/>
          </a:blip>
          <a:srcRect/>
          <a:stretch/>
        </p:blipFill>
        <p:spPr>
          <a:xfrm>
            <a:off x="0" y="0"/>
            <a:ext cx="9144000" cy="5143500"/>
          </a:xfrm>
          <a:prstGeom prst="rect">
            <a:avLst/>
          </a:prstGeom>
          <a:noFill/>
          <a:ln>
            <a:noFill/>
          </a:ln>
        </p:spPr>
      </p:pic>
      <p:pic>
        <p:nvPicPr>
          <p:cNvPr id="121" name="Google Shape;121;p8"/>
          <p:cNvPicPr preferRelativeResize="0"/>
          <p:nvPr/>
        </p:nvPicPr>
        <p:blipFill rotWithShape="1">
          <a:blip r:embed="rId4">
            <a:alphaModFix/>
          </a:blip>
          <a:srcRect/>
          <a:stretch/>
        </p:blipFill>
        <p:spPr>
          <a:xfrm>
            <a:off x="2509844" y="0"/>
            <a:ext cx="6634163" cy="5143500"/>
          </a:xfrm>
          <a:prstGeom prst="rect">
            <a:avLst/>
          </a:prstGeom>
          <a:noFill/>
          <a:ln>
            <a:noFill/>
          </a:ln>
        </p:spPr>
      </p:pic>
      <p:pic>
        <p:nvPicPr>
          <p:cNvPr id="122" name="Google Shape;122;p8"/>
          <p:cNvPicPr preferRelativeResize="0"/>
          <p:nvPr/>
        </p:nvPicPr>
        <p:blipFill rotWithShape="1">
          <a:blip r:embed="rId5">
            <a:alphaModFix/>
          </a:blip>
          <a:srcRect/>
          <a:stretch/>
        </p:blipFill>
        <p:spPr>
          <a:xfrm flipH="1">
            <a:off x="334850" y="1101950"/>
            <a:ext cx="37975" cy="816600"/>
          </a:xfrm>
          <a:prstGeom prst="rect">
            <a:avLst/>
          </a:prstGeom>
          <a:noFill/>
          <a:ln>
            <a:noFill/>
          </a:ln>
        </p:spPr>
      </p:pic>
      <p:pic>
        <p:nvPicPr>
          <p:cNvPr id="123" name="Google Shape;123;p8"/>
          <p:cNvPicPr preferRelativeResize="0"/>
          <p:nvPr/>
        </p:nvPicPr>
        <p:blipFill rotWithShape="1">
          <a:blip r:embed="rId6">
            <a:alphaModFix/>
          </a:blip>
          <a:srcRect/>
          <a:stretch/>
        </p:blipFill>
        <p:spPr>
          <a:xfrm>
            <a:off x="608600" y="1094400"/>
            <a:ext cx="3558175" cy="959600"/>
          </a:xfrm>
          <a:prstGeom prst="rect">
            <a:avLst/>
          </a:prstGeom>
          <a:noFill/>
          <a:ln>
            <a:noFill/>
          </a:ln>
        </p:spPr>
      </p:pic>
      <p:sp>
        <p:nvSpPr>
          <p:cNvPr id="124" name="Google Shape;124;p8"/>
          <p:cNvSpPr txBox="1"/>
          <p:nvPr/>
        </p:nvSpPr>
        <p:spPr>
          <a:xfrm>
            <a:off x="519000" y="2385650"/>
            <a:ext cx="3603000" cy="16500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1700"/>
              <a:buFont typeface="Arial"/>
              <a:buNone/>
            </a:pPr>
            <a:r>
              <a:rPr lang="ru" sz="1700" b="0" i="0" u="none" strike="noStrike" cap="none">
                <a:solidFill>
                  <a:schemeClr val="lt1"/>
                </a:solidFill>
                <a:latin typeface="Arial"/>
                <a:ea typeface="Arial"/>
                <a:cs typeface="Arial"/>
                <a:sym typeface="Arial"/>
              </a:rPr>
              <a:t>Brands that are looking to increase awareness of their products are already seeing the benefits of using NFTs to create unique consumer experiences.</a:t>
            </a:r>
            <a:endParaRPr sz="1700" b="0" i="0" u="none" strike="noStrike" cap="none">
              <a:solidFill>
                <a:schemeClr val="lt1"/>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pic>
        <p:nvPicPr>
          <p:cNvPr id="129" name="Google Shape;129;p9"/>
          <p:cNvPicPr preferRelativeResize="0"/>
          <p:nvPr/>
        </p:nvPicPr>
        <p:blipFill rotWithShape="1">
          <a:blip r:embed="rId3">
            <a:alphaModFix/>
          </a:blip>
          <a:srcRect/>
          <a:stretch/>
        </p:blipFill>
        <p:spPr>
          <a:xfrm>
            <a:off x="0" y="0"/>
            <a:ext cx="9144000" cy="5143500"/>
          </a:xfrm>
          <a:prstGeom prst="rect">
            <a:avLst/>
          </a:prstGeom>
          <a:noFill/>
          <a:ln>
            <a:noFill/>
          </a:ln>
        </p:spPr>
      </p:pic>
      <p:pic>
        <p:nvPicPr>
          <p:cNvPr id="130" name="Google Shape;130;p9"/>
          <p:cNvPicPr preferRelativeResize="0"/>
          <p:nvPr/>
        </p:nvPicPr>
        <p:blipFill rotWithShape="1">
          <a:blip r:embed="rId4">
            <a:alphaModFix/>
          </a:blip>
          <a:srcRect/>
          <a:stretch/>
        </p:blipFill>
        <p:spPr>
          <a:xfrm>
            <a:off x="0" y="2571750"/>
            <a:ext cx="9144000" cy="2571750"/>
          </a:xfrm>
          <a:prstGeom prst="rect">
            <a:avLst/>
          </a:prstGeom>
          <a:noFill/>
          <a:ln>
            <a:noFill/>
          </a:ln>
        </p:spPr>
      </p:pic>
      <p:pic>
        <p:nvPicPr>
          <p:cNvPr id="131" name="Google Shape;131;p9"/>
          <p:cNvPicPr preferRelativeResize="0"/>
          <p:nvPr/>
        </p:nvPicPr>
        <p:blipFill rotWithShape="1">
          <a:blip r:embed="rId5">
            <a:alphaModFix/>
          </a:blip>
          <a:srcRect/>
          <a:stretch/>
        </p:blipFill>
        <p:spPr>
          <a:xfrm flipH="1">
            <a:off x="334850" y="1406750"/>
            <a:ext cx="37975" cy="816600"/>
          </a:xfrm>
          <a:prstGeom prst="rect">
            <a:avLst/>
          </a:prstGeom>
          <a:noFill/>
          <a:ln>
            <a:noFill/>
          </a:ln>
        </p:spPr>
      </p:pic>
      <p:pic>
        <p:nvPicPr>
          <p:cNvPr id="132" name="Google Shape;132;p9"/>
          <p:cNvPicPr preferRelativeResize="0"/>
          <p:nvPr/>
        </p:nvPicPr>
        <p:blipFill rotWithShape="1">
          <a:blip r:embed="rId6">
            <a:alphaModFix/>
          </a:blip>
          <a:srcRect/>
          <a:stretch/>
        </p:blipFill>
        <p:spPr>
          <a:xfrm>
            <a:off x="571725" y="1362049"/>
            <a:ext cx="3411999" cy="965400"/>
          </a:xfrm>
          <a:prstGeom prst="rect">
            <a:avLst/>
          </a:prstGeom>
          <a:noFill/>
          <a:ln>
            <a:noFill/>
          </a:ln>
        </p:spPr>
      </p:pic>
      <p:sp>
        <p:nvSpPr>
          <p:cNvPr id="133" name="Google Shape;133;p9"/>
          <p:cNvSpPr txBox="1"/>
          <p:nvPr/>
        </p:nvSpPr>
        <p:spPr>
          <a:xfrm>
            <a:off x="284100" y="2981600"/>
            <a:ext cx="4364100" cy="16500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1700"/>
              <a:buFont typeface="Arial"/>
              <a:buNone/>
            </a:pPr>
            <a:r>
              <a:rPr lang="ru" sz="1700" b="0" i="0" u="none" strike="noStrike" cap="none">
                <a:solidFill>
                  <a:schemeClr val="lt1"/>
                </a:solidFill>
                <a:latin typeface="Arial"/>
                <a:ea typeface="Arial"/>
                <a:cs typeface="Arial"/>
                <a:sym typeface="Arial"/>
              </a:rPr>
              <a:t>Brands need to adapt and upgrade to the new digital reality and digital overlay. </a:t>
            </a:r>
            <a:endParaRPr sz="1700" b="0" i="0" u="none" strike="noStrike" cap="none">
              <a:solidFill>
                <a:schemeClr val="lt1"/>
              </a:solidFill>
              <a:latin typeface="Arial"/>
              <a:ea typeface="Arial"/>
              <a:cs typeface="Arial"/>
              <a:sym typeface="Arial"/>
            </a:endParaRPr>
          </a:p>
          <a:p>
            <a:pPr marL="0" marR="0" lvl="0" indent="0" algn="l" rtl="0">
              <a:lnSpc>
                <a:spcPct val="115000"/>
              </a:lnSpc>
              <a:spcBef>
                <a:spcPts val="0"/>
              </a:spcBef>
              <a:spcAft>
                <a:spcPts val="0"/>
              </a:spcAft>
              <a:buClr>
                <a:schemeClr val="dk1"/>
              </a:buClr>
              <a:buSzPts val="1100"/>
              <a:buFont typeface="Arial"/>
              <a:buNone/>
            </a:pPr>
            <a:endParaRPr sz="1700" b="0" i="0" u="none" strike="noStrike" cap="none">
              <a:solidFill>
                <a:schemeClr val="lt1"/>
              </a:solidFill>
              <a:latin typeface="Arial"/>
              <a:ea typeface="Arial"/>
              <a:cs typeface="Arial"/>
              <a:sym typeface="Arial"/>
            </a:endParaRPr>
          </a:p>
          <a:p>
            <a:pPr marL="0" marR="0" lvl="0" indent="0" algn="l" rtl="0">
              <a:lnSpc>
                <a:spcPct val="115000"/>
              </a:lnSpc>
              <a:spcBef>
                <a:spcPts val="0"/>
              </a:spcBef>
              <a:spcAft>
                <a:spcPts val="0"/>
              </a:spcAft>
              <a:buClr>
                <a:srgbClr val="000000"/>
              </a:buClr>
              <a:buSzPts val="1700"/>
              <a:buFont typeface="Arial"/>
              <a:buNone/>
            </a:pPr>
            <a:r>
              <a:rPr lang="ru" sz="1700" b="0" i="0" u="none" strike="noStrike" cap="none">
                <a:solidFill>
                  <a:schemeClr val="lt1"/>
                </a:solidFill>
                <a:latin typeface="Arial"/>
                <a:ea typeface="Arial"/>
                <a:cs typeface="Arial"/>
                <a:sym typeface="Arial"/>
              </a:rPr>
              <a:t>Brands using NFTs can thrive in a novel digital economy.</a:t>
            </a:r>
            <a:endParaRPr sz="1700" b="0" i="0" u="none" strike="noStrike" cap="none">
              <a:solidFill>
                <a:schemeClr val="lt1"/>
              </a:solidFill>
              <a:latin typeface="Arial"/>
              <a:ea typeface="Arial"/>
              <a:cs typeface="Arial"/>
              <a:sym typeface="Arial"/>
            </a:endParaRPr>
          </a:p>
        </p:txBody>
      </p:sp>
      <p:pic>
        <p:nvPicPr>
          <p:cNvPr id="134" name="Google Shape;134;p9"/>
          <p:cNvPicPr preferRelativeResize="0"/>
          <p:nvPr/>
        </p:nvPicPr>
        <p:blipFill rotWithShape="1">
          <a:blip r:embed="rId7">
            <a:alphaModFix/>
          </a:blip>
          <a:srcRect/>
          <a:stretch/>
        </p:blipFill>
        <p:spPr>
          <a:xfrm>
            <a:off x="4777238" y="0"/>
            <a:ext cx="3590925" cy="51435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pic>
        <p:nvPicPr>
          <p:cNvPr id="139" name="Google Shape;139;p10"/>
          <p:cNvPicPr preferRelativeResize="0"/>
          <p:nvPr/>
        </p:nvPicPr>
        <p:blipFill rotWithShape="1">
          <a:blip r:embed="rId3">
            <a:alphaModFix/>
          </a:blip>
          <a:srcRect/>
          <a:stretch/>
        </p:blipFill>
        <p:spPr>
          <a:xfrm>
            <a:off x="0" y="0"/>
            <a:ext cx="9144000" cy="5143500"/>
          </a:xfrm>
          <a:prstGeom prst="rect">
            <a:avLst/>
          </a:prstGeom>
          <a:noFill/>
          <a:ln>
            <a:noFill/>
          </a:ln>
        </p:spPr>
      </p:pic>
      <p:pic>
        <p:nvPicPr>
          <p:cNvPr id="140" name="Google Shape;140;p10"/>
          <p:cNvPicPr preferRelativeResize="0"/>
          <p:nvPr/>
        </p:nvPicPr>
        <p:blipFill rotWithShape="1">
          <a:blip r:embed="rId4">
            <a:alphaModFix/>
          </a:blip>
          <a:srcRect/>
          <a:stretch/>
        </p:blipFill>
        <p:spPr>
          <a:xfrm>
            <a:off x="3071806" y="0"/>
            <a:ext cx="6072188" cy="5143500"/>
          </a:xfrm>
          <a:prstGeom prst="rect">
            <a:avLst/>
          </a:prstGeom>
          <a:noFill/>
          <a:ln>
            <a:noFill/>
          </a:ln>
        </p:spPr>
      </p:pic>
      <p:pic>
        <p:nvPicPr>
          <p:cNvPr id="141" name="Google Shape;141;p10"/>
          <p:cNvPicPr preferRelativeResize="0"/>
          <p:nvPr/>
        </p:nvPicPr>
        <p:blipFill rotWithShape="1">
          <a:blip r:embed="rId5">
            <a:alphaModFix/>
          </a:blip>
          <a:srcRect/>
          <a:stretch/>
        </p:blipFill>
        <p:spPr>
          <a:xfrm flipH="1">
            <a:off x="334850" y="1101950"/>
            <a:ext cx="37975" cy="816600"/>
          </a:xfrm>
          <a:prstGeom prst="rect">
            <a:avLst/>
          </a:prstGeom>
          <a:noFill/>
          <a:ln>
            <a:noFill/>
          </a:ln>
        </p:spPr>
      </p:pic>
      <p:sp>
        <p:nvSpPr>
          <p:cNvPr id="142" name="Google Shape;142;p10"/>
          <p:cNvSpPr txBox="1"/>
          <p:nvPr/>
        </p:nvSpPr>
        <p:spPr>
          <a:xfrm>
            <a:off x="638775" y="845225"/>
            <a:ext cx="4473300" cy="1892796"/>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3700"/>
              <a:buFont typeface="Arial"/>
              <a:buNone/>
            </a:pPr>
            <a:r>
              <a:rPr lang="ru" sz="3700" b="1" i="0" u="none" strike="noStrike" cap="none">
                <a:solidFill>
                  <a:schemeClr val="lt1"/>
                </a:solidFill>
                <a:latin typeface="Poppins"/>
                <a:ea typeface="Poppins"/>
                <a:cs typeface="Poppins"/>
                <a:sym typeface="Poppins"/>
              </a:rPr>
              <a:t>We are focused on helping create brand awareness</a:t>
            </a:r>
            <a:endParaRPr sz="3800" b="1" i="0" u="none" strike="noStrike" cap="none">
              <a:solidFill>
                <a:schemeClr val="lt1"/>
              </a:solidFill>
              <a:latin typeface="Arial"/>
              <a:ea typeface="Arial"/>
              <a:cs typeface="Arial"/>
              <a:sym typeface="Arial"/>
            </a:endParaRPr>
          </a:p>
        </p:txBody>
      </p:sp>
      <p:sp>
        <p:nvSpPr>
          <p:cNvPr id="143" name="Google Shape;143;p10"/>
          <p:cNvSpPr txBox="1"/>
          <p:nvPr/>
        </p:nvSpPr>
        <p:spPr>
          <a:xfrm>
            <a:off x="281075" y="3156275"/>
            <a:ext cx="4473300" cy="108719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1700"/>
              <a:buFont typeface="Arial"/>
              <a:buNone/>
            </a:pPr>
            <a:r>
              <a:rPr lang="ru" sz="1700" b="0" i="0" u="none" strike="noStrike" cap="none">
                <a:solidFill>
                  <a:schemeClr val="lt1"/>
                </a:solidFill>
                <a:latin typeface="Arial"/>
                <a:ea typeface="Arial"/>
                <a:cs typeface="Arial"/>
                <a:sym typeface="Arial"/>
              </a:rPr>
              <a:t>While there are many platforms for creating NFTs, MeDIA eYe caters to creators that are focused on creating brand awareness.</a:t>
            </a:r>
            <a:endParaRPr sz="1700" b="0" i="0" u="none" strike="noStrike" cap="none">
              <a:solidFill>
                <a:schemeClr val="lt1"/>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pic>
        <p:nvPicPr>
          <p:cNvPr id="64" name="Google Shape;64;p11"/>
          <p:cNvPicPr preferRelativeResize="0"/>
          <p:nvPr/>
        </p:nvPicPr>
        <p:blipFill rotWithShape="1">
          <a:blip r:embed="rId3">
            <a:alphaModFix/>
          </a:blip>
          <a:srcRect/>
          <a:stretch/>
        </p:blipFill>
        <p:spPr>
          <a:xfrm>
            <a:off x="0" y="0"/>
            <a:ext cx="9144000" cy="5143500"/>
          </a:xfrm>
          <a:prstGeom prst="rect">
            <a:avLst/>
          </a:prstGeom>
          <a:noFill/>
          <a:ln>
            <a:noFill/>
          </a:ln>
        </p:spPr>
      </p:pic>
      <p:pic>
        <p:nvPicPr>
          <p:cNvPr id="65" name="Google Shape;65;p11"/>
          <p:cNvPicPr preferRelativeResize="0"/>
          <p:nvPr/>
        </p:nvPicPr>
        <p:blipFill rotWithShape="1">
          <a:blip r:embed="rId4">
            <a:alphaModFix/>
          </a:blip>
          <a:srcRect/>
          <a:stretch/>
        </p:blipFill>
        <p:spPr>
          <a:xfrm>
            <a:off x="1077673" y="333975"/>
            <a:ext cx="6773550" cy="767975"/>
          </a:xfrm>
          <a:prstGeom prst="rect">
            <a:avLst/>
          </a:prstGeom>
          <a:noFill/>
          <a:ln>
            <a:noFill/>
          </a:ln>
        </p:spPr>
      </p:pic>
      <p:pic>
        <p:nvPicPr>
          <p:cNvPr id="66" name="Google Shape;66;p11"/>
          <p:cNvPicPr preferRelativeResize="0"/>
          <p:nvPr/>
        </p:nvPicPr>
        <p:blipFill>
          <a:blip r:embed="rId5">
            <a:alphaModFix/>
          </a:blip>
          <a:stretch>
            <a:fillRect/>
          </a:stretch>
        </p:blipFill>
        <p:spPr>
          <a:xfrm>
            <a:off x="1680023" y="1278050"/>
            <a:ext cx="5568850" cy="35314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pic>
        <p:nvPicPr>
          <p:cNvPr id="71" name="Google Shape;71;p12"/>
          <p:cNvPicPr preferRelativeResize="0"/>
          <p:nvPr/>
        </p:nvPicPr>
        <p:blipFill rotWithShape="1">
          <a:blip r:embed="rId3">
            <a:alphaModFix/>
          </a:blip>
          <a:srcRect/>
          <a:stretch/>
        </p:blipFill>
        <p:spPr>
          <a:xfrm>
            <a:off x="0" y="0"/>
            <a:ext cx="9144000" cy="5143500"/>
          </a:xfrm>
          <a:prstGeom prst="rect">
            <a:avLst/>
          </a:prstGeom>
          <a:noFill/>
          <a:ln>
            <a:noFill/>
          </a:ln>
        </p:spPr>
      </p:pic>
      <p:pic>
        <p:nvPicPr>
          <p:cNvPr id="72" name="Google Shape;72;p12"/>
          <p:cNvPicPr preferRelativeResize="0"/>
          <p:nvPr/>
        </p:nvPicPr>
        <p:blipFill rotWithShape="1">
          <a:blip r:embed="rId4">
            <a:alphaModFix/>
          </a:blip>
          <a:srcRect/>
          <a:stretch/>
        </p:blipFill>
        <p:spPr>
          <a:xfrm>
            <a:off x="222800" y="300450"/>
            <a:ext cx="8655524" cy="771975"/>
          </a:xfrm>
          <a:prstGeom prst="rect">
            <a:avLst/>
          </a:prstGeom>
          <a:noFill/>
          <a:ln>
            <a:noFill/>
          </a:ln>
        </p:spPr>
      </p:pic>
      <p:pic>
        <p:nvPicPr>
          <p:cNvPr id="73" name="Google Shape;73;p12"/>
          <p:cNvPicPr preferRelativeResize="0"/>
          <p:nvPr/>
        </p:nvPicPr>
        <p:blipFill>
          <a:blip r:embed="rId5">
            <a:alphaModFix/>
          </a:blip>
          <a:stretch>
            <a:fillRect/>
          </a:stretch>
        </p:blipFill>
        <p:spPr>
          <a:xfrm>
            <a:off x="1065750" y="1121875"/>
            <a:ext cx="7012500" cy="377432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pic>
        <p:nvPicPr>
          <p:cNvPr id="164" name="Google Shape;164;p13"/>
          <p:cNvPicPr preferRelativeResize="0"/>
          <p:nvPr/>
        </p:nvPicPr>
        <p:blipFill rotWithShape="1">
          <a:blip r:embed="rId3">
            <a:alphaModFix/>
          </a:blip>
          <a:srcRect/>
          <a:stretch/>
        </p:blipFill>
        <p:spPr>
          <a:xfrm>
            <a:off x="0" y="0"/>
            <a:ext cx="9144000" cy="5143500"/>
          </a:xfrm>
          <a:prstGeom prst="rect">
            <a:avLst/>
          </a:prstGeom>
          <a:noFill/>
          <a:ln>
            <a:noFill/>
          </a:ln>
        </p:spPr>
      </p:pic>
      <p:pic>
        <p:nvPicPr>
          <p:cNvPr id="165" name="Google Shape;165;p13"/>
          <p:cNvPicPr preferRelativeResize="0"/>
          <p:nvPr/>
        </p:nvPicPr>
        <p:blipFill rotWithShape="1">
          <a:blip r:embed="rId4">
            <a:alphaModFix/>
          </a:blip>
          <a:srcRect/>
          <a:stretch/>
        </p:blipFill>
        <p:spPr>
          <a:xfrm>
            <a:off x="4982200" y="869175"/>
            <a:ext cx="3398450" cy="815450"/>
          </a:xfrm>
          <a:prstGeom prst="rect">
            <a:avLst/>
          </a:prstGeom>
          <a:noFill/>
          <a:ln>
            <a:noFill/>
          </a:ln>
        </p:spPr>
      </p:pic>
      <p:pic>
        <p:nvPicPr>
          <p:cNvPr id="166" name="Google Shape;166;p13"/>
          <p:cNvPicPr preferRelativeResize="0"/>
          <p:nvPr/>
        </p:nvPicPr>
        <p:blipFill rotWithShape="1">
          <a:blip r:embed="rId5">
            <a:alphaModFix/>
          </a:blip>
          <a:srcRect/>
          <a:stretch/>
        </p:blipFill>
        <p:spPr>
          <a:xfrm>
            <a:off x="4982199" y="2260575"/>
            <a:ext cx="752725" cy="44600"/>
          </a:xfrm>
          <a:prstGeom prst="rect">
            <a:avLst/>
          </a:prstGeom>
          <a:noFill/>
          <a:ln>
            <a:noFill/>
          </a:ln>
        </p:spPr>
      </p:pic>
      <p:sp>
        <p:nvSpPr>
          <p:cNvPr id="167" name="Google Shape;167;p13"/>
          <p:cNvSpPr txBox="1"/>
          <p:nvPr/>
        </p:nvSpPr>
        <p:spPr>
          <a:xfrm>
            <a:off x="4910525" y="2305175"/>
            <a:ext cx="4032300" cy="12483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900"/>
              <a:buFont typeface="Arial"/>
              <a:buNone/>
            </a:pPr>
            <a:r>
              <a:rPr lang="ru" sz="900" b="0" i="0" u="none" strike="noStrike" cap="none">
                <a:solidFill>
                  <a:schemeClr val="lt1"/>
                </a:solidFill>
                <a:latin typeface="Poppins"/>
                <a:ea typeface="Poppins"/>
                <a:cs typeface="Poppins"/>
                <a:sym typeface="Poppins"/>
              </a:rPr>
              <a:t>MeDIA eYe makes it easy for anybody to create NFTs or launch dedicated promotion campaigns using NFTs. It is a platform that services both the novice and the experienced, using advanced applications of crypto-economics to create unprecedented liquidity and price-discovery of NFTs offered in the MeDIA eYe marketplace.</a:t>
            </a:r>
            <a:endParaRPr sz="900" b="0" i="0" u="none" strike="noStrike" cap="none">
              <a:solidFill>
                <a:schemeClr val="lt1"/>
              </a:solidFill>
              <a:latin typeface="Poppins"/>
              <a:ea typeface="Poppins"/>
              <a:cs typeface="Poppins"/>
              <a:sym typeface="Poppins"/>
            </a:endParaRPr>
          </a:p>
          <a:p>
            <a:pPr marL="0" marR="0" lvl="0" indent="0" algn="l" rtl="0">
              <a:lnSpc>
                <a:spcPct val="115000"/>
              </a:lnSpc>
              <a:spcBef>
                <a:spcPts val="0"/>
              </a:spcBef>
              <a:spcAft>
                <a:spcPts val="0"/>
              </a:spcAft>
              <a:buClr>
                <a:srgbClr val="000000"/>
              </a:buClr>
              <a:buSzPts val="700"/>
              <a:buFont typeface="Arial"/>
              <a:buNone/>
            </a:pPr>
            <a:endParaRPr sz="700" b="0" i="0" u="none" strike="noStrike" cap="none">
              <a:solidFill>
                <a:schemeClr val="lt1"/>
              </a:solidFill>
              <a:latin typeface="Arial"/>
              <a:ea typeface="Arial"/>
              <a:cs typeface="Arial"/>
              <a:sym typeface="Arial"/>
            </a:endParaRPr>
          </a:p>
        </p:txBody>
      </p:sp>
      <p:sp>
        <p:nvSpPr>
          <p:cNvPr id="168" name="Google Shape;168;p13"/>
          <p:cNvSpPr txBox="1"/>
          <p:nvPr/>
        </p:nvSpPr>
        <p:spPr>
          <a:xfrm>
            <a:off x="4874675" y="3589325"/>
            <a:ext cx="4068300" cy="9297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900"/>
              <a:buFont typeface="Arial"/>
              <a:buNone/>
            </a:pPr>
            <a:r>
              <a:rPr lang="ru" sz="900" b="0" i="0" u="none" strike="noStrike" cap="none">
                <a:solidFill>
                  <a:schemeClr val="lt1"/>
                </a:solidFill>
                <a:latin typeface="Poppins"/>
                <a:ea typeface="Poppins"/>
                <a:cs typeface="Poppins"/>
                <a:sym typeface="Poppins"/>
              </a:rPr>
              <a:t>MeDIA eYe is the most user-friendly and intuitive NFT launcher for any business to enter the digital creator economy. NFTs on MeDIA eYe are free to mint, and the costs for launching NFT Campaigns are affordable for every level of digital content creator or advertiser.</a:t>
            </a:r>
            <a:endParaRPr sz="900" b="0" i="0" u="none" strike="noStrike" cap="none">
              <a:solidFill>
                <a:schemeClr val="lt1"/>
              </a:solidFill>
              <a:latin typeface="Poppins"/>
              <a:ea typeface="Poppins"/>
              <a:cs typeface="Poppins"/>
              <a:sym typeface="Poppins"/>
            </a:endParaRPr>
          </a:p>
          <a:p>
            <a:pPr marL="0" marR="0" lvl="0" indent="0" algn="l" rtl="0">
              <a:lnSpc>
                <a:spcPct val="115000"/>
              </a:lnSpc>
              <a:spcBef>
                <a:spcPts val="0"/>
              </a:spcBef>
              <a:spcAft>
                <a:spcPts val="0"/>
              </a:spcAft>
              <a:buClr>
                <a:srgbClr val="000000"/>
              </a:buClr>
              <a:buSzPts val="700"/>
              <a:buFont typeface="Arial"/>
              <a:buNone/>
            </a:pPr>
            <a:endParaRPr sz="700" b="0" i="0" u="none" strike="noStrike" cap="none">
              <a:solidFill>
                <a:schemeClr val="lt1"/>
              </a:solidFill>
              <a:latin typeface="Arial"/>
              <a:ea typeface="Arial"/>
              <a:cs typeface="Arial"/>
              <a:sym typeface="Arial"/>
            </a:endParaRPr>
          </a:p>
        </p:txBody>
      </p:sp>
      <p:pic>
        <p:nvPicPr>
          <p:cNvPr id="169" name="Google Shape;169;p13"/>
          <p:cNvPicPr preferRelativeResize="0"/>
          <p:nvPr/>
        </p:nvPicPr>
        <p:blipFill rotWithShape="1">
          <a:blip r:embed="rId6">
            <a:alphaModFix/>
          </a:blip>
          <a:srcRect/>
          <a:stretch/>
        </p:blipFill>
        <p:spPr>
          <a:xfrm>
            <a:off x="-12" y="0"/>
            <a:ext cx="5324475" cy="5143500"/>
          </a:xfrm>
          <a:prstGeom prst="rect">
            <a:avLst/>
          </a:prstGeom>
          <a:noFill/>
          <a:ln>
            <a:noFill/>
          </a:ln>
        </p:spPr>
      </p:pic>
      <p:pic>
        <p:nvPicPr>
          <p:cNvPr id="170" name="Google Shape;170;p13"/>
          <p:cNvPicPr preferRelativeResize="0"/>
          <p:nvPr/>
        </p:nvPicPr>
        <p:blipFill rotWithShape="1">
          <a:blip r:embed="rId5">
            <a:alphaModFix/>
          </a:blip>
          <a:srcRect/>
          <a:stretch/>
        </p:blipFill>
        <p:spPr>
          <a:xfrm>
            <a:off x="4986724" y="3553475"/>
            <a:ext cx="752725" cy="446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pic>
        <p:nvPicPr>
          <p:cNvPr id="175" name="Google Shape;175;p14"/>
          <p:cNvPicPr preferRelativeResize="0"/>
          <p:nvPr/>
        </p:nvPicPr>
        <p:blipFill rotWithShape="1">
          <a:blip r:embed="rId3">
            <a:alphaModFix/>
          </a:blip>
          <a:srcRect/>
          <a:stretch/>
        </p:blipFill>
        <p:spPr>
          <a:xfrm>
            <a:off x="0" y="0"/>
            <a:ext cx="9144000" cy="5143500"/>
          </a:xfrm>
          <a:prstGeom prst="rect">
            <a:avLst/>
          </a:prstGeom>
          <a:noFill/>
          <a:ln>
            <a:noFill/>
          </a:ln>
        </p:spPr>
      </p:pic>
      <p:pic>
        <p:nvPicPr>
          <p:cNvPr id="176" name="Google Shape;176;p14"/>
          <p:cNvPicPr preferRelativeResize="0"/>
          <p:nvPr/>
        </p:nvPicPr>
        <p:blipFill rotWithShape="1">
          <a:blip r:embed="rId4">
            <a:alphaModFix/>
          </a:blip>
          <a:srcRect/>
          <a:stretch/>
        </p:blipFill>
        <p:spPr>
          <a:xfrm>
            <a:off x="2900356" y="0"/>
            <a:ext cx="6243638" cy="5143500"/>
          </a:xfrm>
          <a:prstGeom prst="rect">
            <a:avLst/>
          </a:prstGeom>
          <a:noFill/>
          <a:ln>
            <a:noFill/>
          </a:ln>
        </p:spPr>
      </p:pic>
      <p:pic>
        <p:nvPicPr>
          <p:cNvPr id="177" name="Google Shape;177;p14"/>
          <p:cNvPicPr preferRelativeResize="0"/>
          <p:nvPr/>
        </p:nvPicPr>
        <p:blipFill rotWithShape="1">
          <a:blip r:embed="rId5">
            <a:alphaModFix/>
          </a:blip>
          <a:srcRect/>
          <a:stretch/>
        </p:blipFill>
        <p:spPr>
          <a:xfrm>
            <a:off x="639944" y="2025119"/>
            <a:ext cx="3586824" cy="16330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pic>
        <p:nvPicPr>
          <p:cNvPr id="182" name="Google Shape;182;p15"/>
          <p:cNvPicPr preferRelativeResize="0"/>
          <p:nvPr/>
        </p:nvPicPr>
        <p:blipFill rotWithShape="1">
          <a:blip r:embed="rId3">
            <a:alphaModFix/>
          </a:blip>
          <a:srcRect/>
          <a:stretch/>
        </p:blipFill>
        <p:spPr>
          <a:xfrm>
            <a:off x="0" y="0"/>
            <a:ext cx="9144000" cy="5143500"/>
          </a:xfrm>
          <a:prstGeom prst="rect">
            <a:avLst/>
          </a:prstGeom>
          <a:noFill/>
          <a:ln>
            <a:noFill/>
          </a:ln>
        </p:spPr>
      </p:pic>
      <p:pic>
        <p:nvPicPr>
          <p:cNvPr id="183" name="Google Shape;183;p15"/>
          <p:cNvPicPr preferRelativeResize="0"/>
          <p:nvPr/>
        </p:nvPicPr>
        <p:blipFill rotWithShape="1">
          <a:blip r:embed="rId4">
            <a:alphaModFix/>
          </a:blip>
          <a:srcRect/>
          <a:stretch/>
        </p:blipFill>
        <p:spPr>
          <a:xfrm>
            <a:off x="719300" y="890350"/>
            <a:ext cx="7860623" cy="4297400"/>
          </a:xfrm>
          <a:prstGeom prst="rect">
            <a:avLst/>
          </a:prstGeom>
          <a:noFill/>
          <a:ln>
            <a:noFill/>
          </a:ln>
        </p:spPr>
      </p:pic>
      <p:pic>
        <p:nvPicPr>
          <p:cNvPr id="184" name="Google Shape;184;p15"/>
          <p:cNvPicPr preferRelativeResize="0"/>
          <p:nvPr/>
        </p:nvPicPr>
        <p:blipFill rotWithShape="1">
          <a:blip r:embed="rId5">
            <a:alphaModFix/>
          </a:blip>
          <a:srcRect/>
          <a:stretch/>
        </p:blipFill>
        <p:spPr>
          <a:xfrm>
            <a:off x="2043075" y="1044800"/>
            <a:ext cx="5304776" cy="545075"/>
          </a:xfrm>
          <a:prstGeom prst="rect">
            <a:avLst/>
          </a:prstGeom>
          <a:noFill/>
          <a:ln>
            <a:noFill/>
          </a:ln>
        </p:spPr>
      </p:pic>
      <p:pic>
        <p:nvPicPr>
          <p:cNvPr id="185" name="Google Shape;185;p15"/>
          <p:cNvPicPr preferRelativeResize="0"/>
          <p:nvPr/>
        </p:nvPicPr>
        <p:blipFill rotWithShape="1">
          <a:blip r:embed="rId6">
            <a:alphaModFix/>
          </a:blip>
          <a:srcRect/>
          <a:stretch/>
        </p:blipFill>
        <p:spPr>
          <a:xfrm>
            <a:off x="2721200" y="537050"/>
            <a:ext cx="3954599" cy="2089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pic>
        <p:nvPicPr>
          <p:cNvPr id="190" name="Google Shape;190;p16"/>
          <p:cNvPicPr preferRelativeResize="0"/>
          <p:nvPr/>
        </p:nvPicPr>
        <p:blipFill rotWithShape="1">
          <a:blip r:embed="rId3">
            <a:alphaModFix/>
          </a:blip>
          <a:srcRect/>
          <a:stretch/>
        </p:blipFill>
        <p:spPr>
          <a:xfrm>
            <a:off x="0" y="0"/>
            <a:ext cx="9144000" cy="5143500"/>
          </a:xfrm>
          <a:prstGeom prst="rect">
            <a:avLst/>
          </a:prstGeom>
          <a:noFill/>
          <a:ln>
            <a:noFill/>
          </a:ln>
        </p:spPr>
      </p:pic>
      <p:pic>
        <p:nvPicPr>
          <p:cNvPr id="191" name="Google Shape;191;p16"/>
          <p:cNvPicPr preferRelativeResize="0"/>
          <p:nvPr/>
        </p:nvPicPr>
        <p:blipFill rotWithShape="1">
          <a:blip r:embed="rId4">
            <a:alphaModFix/>
          </a:blip>
          <a:srcRect/>
          <a:stretch/>
        </p:blipFill>
        <p:spPr>
          <a:xfrm>
            <a:off x="0" y="218776"/>
            <a:ext cx="9144003" cy="4924724"/>
          </a:xfrm>
          <a:prstGeom prst="rect">
            <a:avLst/>
          </a:prstGeom>
          <a:noFill/>
          <a:ln>
            <a:noFill/>
          </a:ln>
        </p:spPr>
      </p:pic>
      <p:pic>
        <p:nvPicPr>
          <p:cNvPr id="192" name="Google Shape;192;p16"/>
          <p:cNvPicPr preferRelativeResize="0"/>
          <p:nvPr/>
        </p:nvPicPr>
        <p:blipFill rotWithShape="1">
          <a:blip r:embed="rId5">
            <a:alphaModFix/>
          </a:blip>
          <a:srcRect/>
          <a:stretch/>
        </p:blipFill>
        <p:spPr>
          <a:xfrm>
            <a:off x="1411350" y="3224725"/>
            <a:ext cx="5864826" cy="346375"/>
          </a:xfrm>
          <a:prstGeom prst="rect">
            <a:avLst/>
          </a:prstGeom>
          <a:noFill/>
          <a:ln>
            <a:noFill/>
          </a:ln>
        </p:spPr>
      </p:pic>
      <p:pic>
        <p:nvPicPr>
          <p:cNvPr id="193" name="Google Shape;193;p16"/>
          <p:cNvPicPr preferRelativeResize="0"/>
          <p:nvPr/>
        </p:nvPicPr>
        <p:blipFill rotWithShape="1">
          <a:blip r:embed="rId6">
            <a:alphaModFix/>
          </a:blip>
          <a:srcRect/>
          <a:stretch/>
        </p:blipFill>
        <p:spPr>
          <a:xfrm>
            <a:off x="3079275" y="1463525"/>
            <a:ext cx="3005100" cy="623900"/>
          </a:xfrm>
          <a:prstGeom prst="rect">
            <a:avLst/>
          </a:prstGeom>
          <a:noFill/>
          <a:ln>
            <a:noFill/>
          </a:ln>
        </p:spPr>
      </p:pic>
      <p:sp>
        <p:nvSpPr>
          <p:cNvPr id="194" name="Google Shape;194;p16"/>
          <p:cNvSpPr txBox="1"/>
          <p:nvPr/>
        </p:nvSpPr>
        <p:spPr>
          <a:xfrm>
            <a:off x="1411350" y="2772950"/>
            <a:ext cx="1084200" cy="5079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700"/>
              <a:buFont typeface="Arial"/>
              <a:buNone/>
            </a:pPr>
            <a:r>
              <a:rPr lang="ru" sz="700" b="0" i="0" u="none" strike="noStrike" cap="none">
                <a:solidFill>
                  <a:schemeClr val="lt1"/>
                </a:solidFill>
                <a:latin typeface="Poppins"/>
                <a:ea typeface="Poppins"/>
                <a:cs typeface="Poppins"/>
                <a:sym typeface="Poppins"/>
              </a:rPr>
              <a:t>The MeDIA eYe NFT Portal Concept is developed</a:t>
            </a:r>
            <a:endParaRPr sz="500" b="0" i="0" u="none" strike="noStrike" cap="none">
              <a:solidFill>
                <a:schemeClr val="lt1"/>
              </a:solidFill>
              <a:latin typeface="Arial"/>
              <a:ea typeface="Arial"/>
              <a:cs typeface="Arial"/>
              <a:sym typeface="Arial"/>
            </a:endParaRPr>
          </a:p>
        </p:txBody>
      </p:sp>
      <p:sp>
        <p:nvSpPr>
          <p:cNvPr id="195" name="Google Shape;195;p16"/>
          <p:cNvSpPr txBox="1"/>
          <p:nvPr/>
        </p:nvSpPr>
        <p:spPr>
          <a:xfrm>
            <a:off x="3079275" y="3517325"/>
            <a:ext cx="1084200" cy="5079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700"/>
              <a:buFont typeface="Arial"/>
              <a:buNone/>
            </a:pPr>
            <a:r>
              <a:rPr lang="ru" sz="700" b="0" i="0" u="none" strike="noStrike" cap="none">
                <a:solidFill>
                  <a:schemeClr val="lt1"/>
                </a:solidFill>
                <a:latin typeface="Poppins"/>
                <a:ea typeface="Poppins"/>
                <a:cs typeface="Poppins"/>
                <a:sym typeface="Poppins"/>
              </a:rPr>
              <a:t>Development MeDIA eYe Platform and Testing</a:t>
            </a:r>
            <a:endParaRPr sz="700" b="0" i="0" u="none" strike="noStrike" cap="none">
              <a:solidFill>
                <a:schemeClr val="lt1"/>
              </a:solidFill>
              <a:latin typeface="Poppins"/>
              <a:ea typeface="Poppins"/>
              <a:cs typeface="Poppins"/>
              <a:sym typeface="Poppins"/>
            </a:endParaRPr>
          </a:p>
        </p:txBody>
      </p:sp>
      <p:sp>
        <p:nvSpPr>
          <p:cNvPr id="196" name="Google Shape;196;p16"/>
          <p:cNvSpPr txBox="1"/>
          <p:nvPr/>
        </p:nvSpPr>
        <p:spPr>
          <a:xfrm>
            <a:off x="4710225" y="2772950"/>
            <a:ext cx="1185900" cy="5079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700"/>
              <a:buFont typeface="Arial"/>
              <a:buNone/>
            </a:pPr>
            <a:r>
              <a:rPr lang="ru" sz="700" b="0" i="0" u="none" strike="noStrike" cap="none">
                <a:solidFill>
                  <a:schemeClr val="lt1"/>
                </a:solidFill>
                <a:latin typeface="Poppins"/>
                <a:ea typeface="Poppins"/>
                <a:cs typeface="Poppins"/>
                <a:sym typeface="Poppins"/>
              </a:rPr>
              <a:t>Presale and IDO Fundraising Platform Launch (Beta)</a:t>
            </a:r>
            <a:endParaRPr sz="700" b="0" i="0" u="none" strike="noStrike" cap="none">
              <a:solidFill>
                <a:schemeClr val="lt1"/>
              </a:solidFill>
              <a:latin typeface="Poppins"/>
              <a:ea typeface="Poppins"/>
              <a:cs typeface="Poppins"/>
              <a:sym typeface="Poppins"/>
            </a:endParaRPr>
          </a:p>
        </p:txBody>
      </p:sp>
      <p:sp>
        <p:nvSpPr>
          <p:cNvPr id="197" name="Google Shape;197;p16"/>
          <p:cNvSpPr txBox="1"/>
          <p:nvPr/>
        </p:nvSpPr>
        <p:spPr>
          <a:xfrm>
            <a:off x="6430775" y="3517325"/>
            <a:ext cx="1284600" cy="615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700"/>
              <a:buFont typeface="Arial"/>
              <a:buNone/>
            </a:pPr>
            <a:r>
              <a:rPr lang="ru" sz="700" b="0" i="0" u="none" strike="noStrike" cap="none">
                <a:solidFill>
                  <a:schemeClr val="lt1"/>
                </a:solidFill>
                <a:latin typeface="Poppins"/>
                <a:ea typeface="Poppins"/>
                <a:cs typeface="Poppins"/>
                <a:sym typeface="Poppins"/>
              </a:rPr>
              <a:t>MeDIA eYe Staking Pool and Rewards Pool Launch, platform goes into full operation</a:t>
            </a:r>
            <a:endParaRPr sz="700" b="0" i="0" u="none" strike="noStrike" cap="none">
              <a:solidFill>
                <a:schemeClr val="lt1"/>
              </a:solidFill>
              <a:latin typeface="Poppins"/>
              <a:ea typeface="Poppins"/>
              <a:cs typeface="Poppins"/>
              <a:sym typeface="Poppins"/>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pic>
        <p:nvPicPr>
          <p:cNvPr id="202" name="Google Shape;202;p17"/>
          <p:cNvPicPr preferRelativeResize="0"/>
          <p:nvPr/>
        </p:nvPicPr>
        <p:blipFill rotWithShape="1">
          <a:blip r:embed="rId3">
            <a:alphaModFix/>
          </a:blip>
          <a:srcRect/>
          <a:stretch/>
        </p:blipFill>
        <p:spPr>
          <a:xfrm>
            <a:off x="6967275" y="2055450"/>
            <a:ext cx="1739675" cy="2052050"/>
          </a:xfrm>
          <a:prstGeom prst="rect">
            <a:avLst/>
          </a:prstGeom>
          <a:noFill/>
          <a:ln>
            <a:noFill/>
          </a:ln>
        </p:spPr>
      </p:pic>
      <p:pic>
        <p:nvPicPr>
          <p:cNvPr id="203" name="Google Shape;203;p17"/>
          <p:cNvPicPr preferRelativeResize="0"/>
          <p:nvPr/>
        </p:nvPicPr>
        <p:blipFill rotWithShape="1">
          <a:blip r:embed="rId4">
            <a:alphaModFix/>
          </a:blip>
          <a:srcRect/>
          <a:stretch/>
        </p:blipFill>
        <p:spPr>
          <a:xfrm>
            <a:off x="18315" y="0"/>
            <a:ext cx="9144000" cy="5143500"/>
          </a:xfrm>
          <a:prstGeom prst="rect">
            <a:avLst/>
          </a:prstGeom>
          <a:noFill/>
          <a:ln>
            <a:noFill/>
          </a:ln>
        </p:spPr>
      </p:pic>
      <p:pic>
        <p:nvPicPr>
          <p:cNvPr id="204" name="Google Shape;204;p17"/>
          <p:cNvPicPr preferRelativeResize="0"/>
          <p:nvPr/>
        </p:nvPicPr>
        <p:blipFill rotWithShape="1">
          <a:blip r:embed="rId5">
            <a:alphaModFix/>
          </a:blip>
          <a:srcRect/>
          <a:stretch/>
        </p:blipFill>
        <p:spPr>
          <a:xfrm>
            <a:off x="2417625" y="308025"/>
            <a:ext cx="4343974" cy="634650"/>
          </a:xfrm>
          <a:prstGeom prst="rect">
            <a:avLst/>
          </a:prstGeom>
          <a:noFill/>
          <a:ln>
            <a:noFill/>
          </a:ln>
        </p:spPr>
      </p:pic>
      <p:pic>
        <p:nvPicPr>
          <p:cNvPr id="205" name="Google Shape;205;p17"/>
          <p:cNvPicPr preferRelativeResize="0"/>
          <p:nvPr/>
        </p:nvPicPr>
        <p:blipFill rotWithShape="1">
          <a:blip r:embed="rId6">
            <a:alphaModFix/>
          </a:blip>
          <a:srcRect/>
          <a:stretch/>
        </p:blipFill>
        <p:spPr>
          <a:xfrm>
            <a:off x="-43775" y="2055450"/>
            <a:ext cx="3147208" cy="2358000"/>
          </a:xfrm>
          <a:prstGeom prst="rect">
            <a:avLst/>
          </a:prstGeom>
          <a:noFill/>
          <a:ln>
            <a:noFill/>
          </a:ln>
        </p:spPr>
      </p:pic>
      <p:pic>
        <p:nvPicPr>
          <p:cNvPr id="206" name="Google Shape;206;p17"/>
          <p:cNvPicPr preferRelativeResize="0"/>
          <p:nvPr/>
        </p:nvPicPr>
        <p:blipFill rotWithShape="1">
          <a:blip r:embed="rId7">
            <a:alphaModFix/>
          </a:blip>
          <a:srcRect/>
          <a:stretch/>
        </p:blipFill>
        <p:spPr>
          <a:xfrm>
            <a:off x="3634400" y="2055450"/>
            <a:ext cx="1155325" cy="2358000"/>
          </a:xfrm>
          <a:prstGeom prst="rect">
            <a:avLst/>
          </a:prstGeom>
          <a:noFill/>
          <a:ln>
            <a:noFill/>
          </a:ln>
        </p:spPr>
      </p:pic>
      <p:pic>
        <p:nvPicPr>
          <p:cNvPr id="207" name="Google Shape;207;p17"/>
          <p:cNvPicPr preferRelativeResize="0"/>
          <p:nvPr/>
        </p:nvPicPr>
        <p:blipFill rotWithShape="1">
          <a:blip r:embed="rId8">
            <a:alphaModFix/>
          </a:blip>
          <a:srcRect/>
          <a:stretch/>
        </p:blipFill>
        <p:spPr>
          <a:xfrm>
            <a:off x="3992050" y="2108175"/>
            <a:ext cx="1339925" cy="2305276"/>
          </a:xfrm>
          <a:prstGeom prst="rect">
            <a:avLst/>
          </a:prstGeom>
          <a:noFill/>
          <a:ln>
            <a:noFill/>
          </a:ln>
        </p:spPr>
      </p:pic>
      <p:sp>
        <p:nvSpPr>
          <p:cNvPr id="208" name="Google Shape;208;p17"/>
          <p:cNvSpPr txBox="1"/>
          <p:nvPr/>
        </p:nvSpPr>
        <p:spPr>
          <a:xfrm>
            <a:off x="3461275" y="1192150"/>
            <a:ext cx="1247400" cy="3078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800"/>
              <a:buFont typeface="Arial"/>
              <a:buNone/>
            </a:pPr>
            <a:r>
              <a:rPr lang="ru" sz="800" b="1" i="0" u="none" strike="noStrike" cap="none">
                <a:solidFill>
                  <a:schemeClr val="lt1"/>
                </a:solidFill>
                <a:latin typeface="Poppins"/>
                <a:ea typeface="Poppins"/>
                <a:cs typeface="Poppins"/>
                <a:sym typeface="Poppins"/>
              </a:rPr>
              <a:t>Total token supply:</a:t>
            </a:r>
            <a:endParaRPr sz="800" b="1" i="0" u="none" strike="noStrike" cap="none">
              <a:solidFill>
                <a:schemeClr val="lt1"/>
              </a:solidFill>
              <a:latin typeface="Poppins"/>
              <a:ea typeface="Poppins"/>
              <a:cs typeface="Poppins"/>
              <a:sym typeface="Poppins"/>
            </a:endParaRPr>
          </a:p>
        </p:txBody>
      </p:sp>
      <p:sp>
        <p:nvSpPr>
          <p:cNvPr id="209" name="Google Shape;209;p17"/>
          <p:cNvSpPr txBox="1"/>
          <p:nvPr/>
        </p:nvSpPr>
        <p:spPr>
          <a:xfrm>
            <a:off x="4479225" y="1192150"/>
            <a:ext cx="3505200" cy="3078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800"/>
              <a:buFont typeface="Arial"/>
              <a:buNone/>
            </a:pPr>
            <a:r>
              <a:rPr lang="ru" sz="800" b="1" i="0" u="none" strike="noStrike" cap="none">
                <a:solidFill>
                  <a:srgbClr val="0075FF"/>
                </a:solidFill>
                <a:latin typeface="Poppins"/>
                <a:ea typeface="Poppins"/>
                <a:cs typeface="Poppins"/>
                <a:sym typeface="Poppins"/>
              </a:rPr>
              <a:t>1 Billion (fixed supply)</a:t>
            </a:r>
            <a:endParaRPr sz="800" b="1" i="0" u="none" strike="noStrike" cap="none">
              <a:solidFill>
                <a:srgbClr val="0075FF"/>
              </a:solidFill>
              <a:latin typeface="Poppins"/>
              <a:ea typeface="Poppins"/>
              <a:cs typeface="Poppins"/>
              <a:sym typeface="Poppins"/>
            </a:endParaRPr>
          </a:p>
        </p:txBody>
      </p:sp>
      <p:sp>
        <p:nvSpPr>
          <p:cNvPr id="210" name="Google Shape;210;p17"/>
          <p:cNvSpPr txBox="1"/>
          <p:nvPr/>
        </p:nvSpPr>
        <p:spPr>
          <a:xfrm>
            <a:off x="3868900" y="1447375"/>
            <a:ext cx="3505200" cy="3078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800"/>
              <a:buFont typeface="Arial"/>
              <a:buNone/>
            </a:pPr>
            <a:r>
              <a:rPr lang="ru" sz="800" b="1" i="0" u="none" strike="noStrike" cap="none">
                <a:solidFill>
                  <a:srgbClr val="0075FF"/>
                </a:solidFill>
                <a:latin typeface="Poppins"/>
                <a:ea typeface="Poppins"/>
                <a:cs typeface="Poppins"/>
                <a:sym typeface="Poppins"/>
              </a:rPr>
              <a:t>500M ERC20 and 500M BEP20</a:t>
            </a:r>
            <a:endParaRPr sz="800" b="1" i="0" u="none" strike="noStrike" cap="none">
              <a:solidFill>
                <a:srgbClr val="0075FF"/>
              </a:solidFill>
              <a:latin typeface="Poppins"/>
              <a:ea typeface="Poppins"/>
              <a:cs typeface="Poppins"/>
              <a:sym typeface="Poppins"/>
            </a:endParaRPr>
          </a:p>
        </p:txBody>
      </p:sp>
      <p:sp>
        <p:nvSpPr>
          <p:cNvPr id="211" name="Google Shape;211;p17"/>
          <p:cNvSpPr txBox="1"/>
          <p:nvPr/>
        </p:nvSpPr>
        <p:spPr>
          <a:xfrm>
            <a:off x="4886725" y="1936800"/>
            <a:ext cx="15768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800"/>
              <a:buFont typeface="Arial"/>
              <a:buNone/>
            </a:pPr>
            <a:r>
              <a:rPr lang="ru" sz="800" b="1" i="0" u="none" strike="noStrike" cap="none">
                <a:solidFill>
                  <a:schemeClr val="lt1"/>
                </a:solidFill>
                <a:latin typeface="Poppins"/>
                <a:ea typeface="Poppins"/>
                <a:cs typeface="Poppins"/>
                <a:sym typeface="Poppins"/>
              </a:rPr>
              <a:t>230M eYe (vesting 24 to 36 months)</a:t>
            </a:r>
            <a:endParaRPr sz="800" b="1" i="0" u="none" strike="noStrike" cap="none">
              <a:solidFill>
                <a:schemeClr val="lt1"/>
              </a:solidFill>
              <a:latin typeface="Poppins"/>
              <a:ea typeface="Poppins"/>
              <a:cs typeface="Poppins"/>
              <a:sym typeface="Poppins"/>
            </a:endParaRPr>
          </a:p>
        </p:txBody>
      </p:sp>
      <p:sp>
        <p:nvSpPr>
          <p:cNvPr id="212" name="Google Shape;212;p17"/>
          <p:cNvSpPr txBox="1"/>
          <p:nvPr/>
        </p:nvSpPr>
        <p:spPr>
          <a:xfrm>
            <a:off x="4886725" y="2414850"/>
            <a:ext cx="15768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800"/>
              <a:buFont typeface="Arial"/>
              <a:buNone/>
            </a:pPr>
            <a:r>
              <a:rPr lang="ru" sz="800" b="1" i="0" u="none" strike="noStrike" cap="none">
                <a:solidFill>
                  <a:schemeClr val="lt1"/>
                </a:solidFill>
                <a:latin typeface="Poppins"/>
                <a:ea typeface="Poppins"/>
                <a:cs typeface="Poppins"/>
                <a:sym typeface="Poppins"/>
              </a:rPr>
              <a:t>25M eYe ($0.015 per eYe token)</a:t>
            </a:r>
            <a:endParaRPr sz="800" b="1" i="0" u="none" strike="noStrike" cap="none">
              <a:solidFill>
                <a:schemeClr val="lt1"/>
              </a:solidFill>
              <a:latin typeface="Poppins"/>
              <a:ea typeface="Poppins"/>
              <a:cs typeface="Poppins"/>
              <a:sym typeface="Poppins"/>
            </a:endParaRPr>
          </a:p>
        </p:txBody>
      </p:sp>
      <p:sp>
        <p:nvSpPr>
          <p:cNvPr id="213" name="Google Shape;213;p17"/>
          <p:cNvSpPr txBox="1"/>
          <p:nvPr/>
        </p:nvSpPr>
        <p:spPr>
          <a:xfrm>
            <a:off x="4886725" y="2804750"/>
            <a:ext cx="18750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800"/>
              <a:buFont typeface="Arial"/>
              <a:buNone/>
            </a:pPr>
            <a:r>
              <a:rPr lang="ru" sz="800" b="1" i="0" u="none" strike="noStrike" cap="none">
                <a:solidFill>
                  <a:schemeClr val="lt1"/>
                </a:solidFill>
                <a:latin typeface="Poppins"/>
                <a:ea typeface="Poppins"/>
                <a:cs typeface="Poppins"/>
                <a:sym typeface="Poppins"/>
              </a:rPr>
              <a:t>75M eYe ($0.02 to 0.03 per eYe token) 60% locked liquidity</a:t>
            </a:r>
            <a:endParaRPr sz="800" b="1" i="0" u="none" strike="noStrike" cap="none">
              <a:solidFill>
                <a:schemeClr val="lt1"/>
              </a:solidFill>
              <a:latin typeface="Poppins"/>
              <a:ea typeface="Poppins"/>
              <a:cs typeface="Poppins"/>
              <a:sym typeface="Poppins"/>
            </a:endParaRPr>
          </a:p>
        </p:txBody>
      </p:sp>
      <p:sp>
        <p:nvSpPr>
          <p:cNvPr id="214" name="Google Shape;214;p17"/>
          <p:cNvSpPr txBox="1"/>
          <p:nvPr/>
        </p:nvSpPr>
        <p:spPr>
          <a:xfrm>
            <a:off x="4886725" y="3235850"/>
            <a:ext cx="1875000" cy="3078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800"/>
              <a:buFont typeface="Arial"/>
              <a:buNone/>
            </a:pPr>
            <a:r>
              <a:rPr lang="ru" sz="800" b="1" i="0" u="none" strike="noStrike" cap="none">
                <a:solidFill>
                  <a:schemeClr val="lt1"/>
                </a:solidFill>
                <a:latin typeface="Poppins"/>
                <a:ea typeface="Poppins"/>
                <a:cs typeface="Poppins"/>
                <a:sym typeface="Poppins"/>
              </a:rPr>
              <a:t>220M eYe</a:t>
            </a:r>
            <a:endParaRPr sz="800" b="1" i="0" u="none" strike="noStrike" cap="none">
              <a:solidFill>
                <a:schemeClr val="lt1"/>
              </a:solidFill>
              <a:latin typeface="Poppins"/>
              <a:ea typeface="Poppins"/>
              <a:cs typeface="Poppins"/>
              <a:sym typeface="Poppins"/>
            </a:endParaRPr>
          </a:p>
        </p:txBody>
      </p:sp>
      <p:sp>
        <p:nvSpPr>
          <p:cNvPr id="215" name="Google Shape;215;p17"/>
          <p:cNvSpPr txBox="1"/>
          <p:nvPr/>
        </p:nvSpPr>
        <p:spPr>
          <a:xfrm>
            <a:off x="4886725" y="3672700"/>
            <a:ext cx="1875000" cy="3078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800"/>
              <a:buFont typeface="Arial"/>
              <a:buNone/>
            </a:pPr>
            <a:r>
              <a:rPr lang="ru" sz="800" b="1" i="0" u="none" strike="noStrike" cap="none">
                <a:solidFill>
                  <a:schemeClr val="lt1"/>
                </a:solidFill>
                <a:latin typeface="Poppins"/>
                <a:ea typeface="Poppins"/>
                <a:cs typeface="Poppins"/>
                <a:sym typeface="Poppins"/>
              </a:rPr>
              <a:t>200M eYe</a:t>
            </a:r>
            <a:endParaRPr sz="800" b="1" i="0" u="none" strike="noStrike" cap="none">
              <a:solidFill>
                <a:schemeClr val="lt1"/>
              </a:solidFill>
              <a:latin typeface="Poppins"/>
              <a:ea typeface="Poppins"/>
              <a:cs typeface="Poppins"/>
              <a:sym typeface="Poppins"/>
            </a:endParaRPr>
          </a:p>
        </p:txBody>
      </p:sp>
      <p:sp>
        <p:nvSpPr>
          <p:cNvPr id="216" name="Google Shape;216;p17"/>
          <p:cNvSpPr txBox="1"/>
          <p:nvPr/>
        </p:nvSpPr>
        <p:spPr>
          <a:xfrm>
            <a:off x="4886725" y="4109550"/>
            <a:ext cx="1875000" cy="3078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800"/>
              <a:buFont typeface="Arial"/>
              <a:buNone/>
            </a:pPr>
            <a:r>
              <a:rPr lang="ru" sz="800" b="1" i="0" u="none" strike="noStrike" cap="none">
                <a:solidFill>
                  <a:schemeClr val="lt1"/>
                </a:solidFill>
                <a:latin typeface="Poppins"/>
                <a:ea typeface="Poppins"/>
                <a:cs typeface="Poppins"/>
                <a:sym typeface="Poppins"/>
              </a:rPr>
              <a:t>250M eYe</a:t>
            </a:r>
            <a:endParaRPr sz="800" b="1" i="0" u="none" strike="noStrike" cap="none">
              <a:solidFill>
                <a:schemeClr val="lt1"/>
              </a:solidFill>
              <a:latin typeface="Poppins"/>
              <a:ea typeface="Poppins"/>
              <a:cs typeface="Poppins"/>
              <a:sym typeface="Poppins"/>
            </a:endParaRPr>
          </a:p>
        </p:txBody>
      </p:sp>
      <p:pic>
        <p:nvPicPr>
          <p:cNvPr id="217" name="Google Shape;217;p17"/>
          <p:cNvPicPr preferRelativeResize="0"/>
          <p:nvPr/>
        </p:nvPicPr>
        <p:blipFill rotWithShape="1">
          <a:blip r:embed="rId9">
            <a:alphaModFix/>
          </a:blip>
          <a:srcRect/>
          <a:stretch/>
        </p:blipFill>
        <p:spPr>
          <a:xfrm>
            <a:off x="6721896" y="1986993"/>
            <a:ext cx="2172046" cy="249994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pic>
        <p:nvPicPr>
          <p:cNvPr id="65" name="Google Shape;65;p2"/>
          <p:cNvPicPr preferRelativeResize="0"/>
          <p:nvPr/>
        </p:nvPicPr>
        <p:blipFill rotWithShape="1">
          <a:blip r:embed="rId3">
            <a:alphaModFix/>
          </a:blip>
          <a:srcRect/>
          <a:stretch/>
        </p:blipFill>
        <p:spPr>
          <a:xfrm>
            <a:off x="0" y="0"/>
            <a:ext cx="9144000" cy="5143500"/>
          </a:xfrm>
          <a:prstGeom prst="rect">
            <a:avLst/>
          </a:prstGeom>
          <a:noFill/>
          <a:ln>
            <a:noFill/>
          </a:ln>
        </p:spPr>
      </p:pic>
      <p:pic>
        <p:nvPicPr>
          <p:cNvPr id="66" name="Google Shape;66;p2"/>
          <p:cNvPicPr preferRelativeResize="0"/>
          <p:nvPr/>
        </p:nvPicPr>
        <p:blipFill rotWithShape="1">
          <a:blip r:embed="rId4">
            <a:alphaModFix/>
          </a:blip>
          <a:srcRect/>
          <a:stretch/>
        </p:blipFill>
        <p:spPr>
          <a:xfrm flipH="1">
            <a:off x="334850" y="1101950"/>
            <a:ext cx="37975" cy="816600"/>
          </a:xfrm>
          <a:prstGeom prst="rect">
            <a:avLst/>
          </a:prstGeom>
          <a:noFill/>
          <a:ln>
            <a:noFill/>
          </a:ln>
        </p:spPr>
      </p:pic>
      <p:pic>
        <p:nvPicPr>
          <p:cNvPr id="67" name="Google Shape;67;p2"/>
          <p:cNvPicPr preferRelativeResize="0"/>
          <p:nvPr/>
        </p:nvPicPr>
        <p:blipFill rotWithShape="1">
          <a:blip r:embed="rId5">
            <a:alphaModFix/>
          </a:blip>
          <a:srcRect/>
          <a:stretch/>
        </p:blipFill>
        <p:spPr>
          <a:xfrm>
            <a:off x="4740275" y="1012575"/>
            <a:ext cx="3974825" cy="3485751"/>
          </a:xfrm>
          <a:prstGeom prst="rect">
            <a:avLst/>
          </a:prstGeom>
          <a:noFill/>
          <a:ln>
            <a:noFill/>
          </a:ln>
        </p:spPr>
      </p:pic>
      <p:pic>
        <p:nvPicPr>
          <p:cNvPr id="68" name="Google Shape;68;p2"/>
          <p:cNvPicPr preferRelativeResize="0"/>
          <p:nvPr/>
        </p:nvPicPr>
        <p:blipFill rotWithShape="1">
          <a:blip r:embed="rId6">
            <a:alphaModFix/>
          </a:blip>
          <a:srcRect/>
          <a:stretch/>
        </p:blipFill>
        <p:spPr>
          <a:xfrm>
            <a:off x="523625" y="1348575"/>
            <a:ext cx="3334224" cy="385300"/>
          </a:xfrm>
          <a:prstGeom prst="rect">
            <a:avLst/>
          </a:prstGeom>
          <a:noFill/>
          <a:ln>
            <a:noFill/>
          </a:ln>
        </p:spPr>
      </p:pic>
      <p:sp>
        <p:nvSpPr>
          <p:cNvPr id="69" name="Google Shape;69;p2"/>
          <p:cNvSpPr txBox="1"/>
          <p:nvPr/>
        </p:nvSpPr>
        <p:spPr>
          <a:xfrm>
            <a:off x="272150" y="2187400"/>
            <a:ext cx="4091700" cy="1384964"/>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SzPts val="1300"/>
              <a:buFont typeface="Arial"/>
              <a:buNone/>
            </a:pPr>
            <a:r>
              <a:rPr lang="ru" sz="1300" b="0" i="0" u="none" strike="noStrike" cap="none">
                <a:solidFill>
                  <a:schemeClr val="lt1"/>
                </a:solidFill>
                <a:latin typeface="Poppins"/>
                <a:ea typeface="Poppins"/>
                <a:cs typeface="Poppins"/>
                <a:sym typeface="Poppins"/>
              </a:rPr>
              <a:t>A non-fungible token, also a unique token, is a type of cryptographic token, each instance of which is unique and cannot be exchanged or replaced with another token</a:t>
            </a:r>
            <a:endParaRPr sz="1300" b="0" i="0" u="none" strike="noStrike" cap="none">
              <a:solidFill>
                <a:schemeClr val="lt1"/>
              </a:solidFill>
              <a:latin typeface="Poppins"/>
              <a:ea typeface="Poppins"/>
              <a:cs typeface="Poppins"/>
              <a:sym typeface="Poppins"/>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pic>
        <p:nvPicPr>
          <p:cNvPr id="238" name="Google Shape;238;p18"/>
          <p:cNvPicPr preferRelativeResize="0"/>
          <p:nvPr/>
        </p:nvPicPr>
        <p:blipFill rotWithShape="1">
          <a:blip r:embed="rId3">
            <a:alphaModFix/>
          </a:blip>
          <a:srcRect/>
          <a:stretch/>
        </p:blipFill>
        <p:spPr>
          <a:xfrm>
            <a:off x="0" y="0"/>
            <a:ext cx="9144000" cy="5143500"/>
          </a:xfrm>
          <a:prstGeom prst="rect">
            <a:avLst/>
          </a:prstGeom>
          <a:noFill/>
          <a:ln>
            <a:noFill/>
          </a:ln>
        </p:spPr>
      </p:pic>
      <p:pic>
        <p:nvPicPr>
          <p:cNvPr id="239" name="Google Shape;239;p18"/>
          <p:cNvPicPr preferRelativeResize="0"/>
          <p:nvPr/>
        </p:nvPicPr>
        <p:blipFill rotWithShape="1">
          <a:blip r:embed="rId4">
            <a:alphaModFix/>
          </a:blip>
          <a:srcRect/>
          <a:stretch/>
        </p:blipFill>
        <p:spPr>
          <a:xfrm>
            <a:off x="2666163" y="6825"/>
            <a:ext cx="6505575" cy="5143500"/>
          </a:xfrm>
          <a:prstGeom prst="rect">
            <a:avLst/>
          </a:prstGeom>
          <a:noFill/>
          <a:ln>
            <a:noFill/>
          </a:ln>
        </p:spPr>
      </p:pic>
      <p:pic>
        <p:nvPicPr>
          <p:cNvPr id="240" name="Google Shape;240;p18"/>
          <p:cNvPicPr preferRelativeResize="0"/>
          <p:nvPr/>
        </p:nvPicPr>
        <p:blipFill rotWithShape="1">
          <a:blip r:embed="rId5">
            <a:alphaModFix/>
          </a:blip>
          <a:srcRect/>
          <a:stretch/>
        </p:blipFill>
        <p:spPr>
          <a:xfrm>
            <a:off x="677950" y="668450"/>
            <a:ext cx="4095451" cy="308375"/>
          </a:xfrm>
          <a:prstGeom prst="rect">
            <a:avLst/>
          </a:prstGeom>
          <a:noFill/>
          <a:ln>
            <a:noFill/>
          </a:ln>
        </p:spPr>
      </p:pic>
      <p:pic>
        <p:nvPicPr>
          <p:cNvPr id="241" name="Google Shape;241;p18"/>
          <p:cNvPicPr preferRelativeResize="0"/>
          <p:nvPr/>
        </p:nvPicPr>
        <p:blipFill rotWithShape="1">
          <a:blip r:embed="rId6">
            <a:alphaModFix/>
          </a:blip>
          <a:srcRect/>
          <a:stretch/>
        </p:blipFill>
        <p:spPr>
          <a:xfrm>
            <a:off x="701300" y="1215773"/>
            <a:ext cx="4095451" cy="501176"/>
          </a:xfrm>
          <a:prstGeom prst="rect">
            <a:avLst/>
          </a:prstGeom>
          <a:noFill/>
          <a:ln>
            <a:noFill/>
          </a:ln>
        </p:spPr>
      </p:pic>
      <p:sp>
        <p:nvSpPr>
          <p:cNvPr id="242" name="Google Shape;242;p18"/>
          <p:cNvSpPr txBox="1"/>
          <p:nvPr/>
        </p:nvSpPr>
        <p:spPr>
          <a:xfrm>
            <a:off x="909350" y="2075750"/>
            <a:ext cx="3676500" cy="2647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ru" sz="1000" b="0" i="0" u="none" strike="noStrike" cap="none">
                <a:solidFill>
                  <a:schemeClr val="lt1"/>
                </a:solidFill>
                <a:latin typeface="Poppins"/>
                <a:ea typeface="Poppins"/>
                <a:cs typeface="Poppins"/>
                <a:sym typeface="Poppins"/>
              </a:rPr>
              <a:t>Low fees</a:t>
            </a:r>
            <a:endParaRPr sz="1000" b="0" i="0" u="none" strike="noStrike" cap="none">
              <a:solidFill>
                <a:schemeClr val="lt1"/>
              </a:solidFill>
              <a:latin typeface="Poppins"/>
              <a:ea typeface="Poppins"/>
              <a:cs typeface="Poppins"/>
              <a:sym typeface="Poppins"/>
            </a:endParaRPr>
          </a:p>
          <a:p>
            <a:pPr marL="0" marR="0" lvl="0" indent="0" algn="l" rtl="0">
              <a:lnSpc>
                <a:spcPct val="100000"/>
              </a:lnSpc>
              <a:spcBef>
                <a:spcPts val="0"/>
              </a:spcBef>
              <a:spcAft>
                <a:spcPts val="0"/>
              </a:spcAft>
              <a:buClr>
                <a:schemeClr val="dk1"/>
              </a:buClr>
              <a:buSzPts val="1100"/>
              <a:buFont typeface="Arial"/>
              <a:buNone/>
            </a:pPr>
            <a:endParaRPr sz="1000" b="0" i="0" u="none" strike="noStrike" cap="none">
              <a:solidFill>
                <a:schemeClr val="lt1"/>
              </a:solidFill>
              <a:latin typeface="Poppins"/>
              <a:ea typeface="Poppins"/>
              <a:cs typeface="Poppins"/>
              <a:sym typeface="Poppins"/>
            </a:endParaRPr>
          </a:p>
          <a:p>
            <a:pPr marL="0" marR="0" lvl="0" indent="0" algn="l" rtl="0">
              <a:lnSpc>
                <a:spcPct val="100000"/>
              </a:lnSpc>
              <a:spcBef>
                <a:spcPts val="0"/>
              </a:spcBef>
              <a:spcAft>
                <a:spcPts val="0"/>
              </a:spcAft>
              <a:buClr>
                <a:srgbClr val="000000"/>
              </a:buClr>
              <a:buSzPts val="1000"/>
              <a:buFont typeface="Arial"/>
              <a:buNone/>
            </a:pPr>
            <a:r>
              <a:rPr lang="ru" sz="1000" b="0" i="0" u="none" strike="noStrike" cap="none">
                <a:solidFill>
                  <a:schemeClr val="lt1"/>
                </a:solidFill>
                <a:latin typeface="Poppins"/>
                <a:ea typeface="Poppins"/>
                <a:cs typeface="Poppins"/>
                <a:sym typeface="Poppins"/>
              </a:rPr>
              <a:t>Frictionless user interface</a:t>
            </a:r>
            <a:endParaRPr sz="1000" b="0" i="0" u="none" strike="noStrike" cap="none">
              <a:solidFill>
                <a:schemeClr val="lt1"/>
              </a:solidFill>
              <a:latin typeface="Poppins"/>
              <a:ea typeface="Poppins"/>
              <a:cs typeface="Poppins"/>
              <a:sym typeface="Poppins"/>
            </a:endParaRPr>
          </a:p>
          <a:p>
            <a:pPr marL="0" marR="0" lvl="0" indent="0" algn="l" rtl="0">
              <a:lnSpc>
                <a:spcPct val="100000"/>
              </a:lnSpc>
              <a:spcBef>
                <a:spcPts val="0"/>
              </a:spcBef>
              <a:spcAft>
                <a:spcPts val="0"/>
              </a:spcAft>
              <a:buClr>
                <a:schemeClr val="dk1"/>
              </a:buClr>
              <a:buSzPts val="1100"/>
              <a:buFont typeface="Arial"/>
              <a:buNone/>
            </a:pPr>
            <a:endParaRPr sz="1000" b="0" i="0" u="none" strike="noStrike" cap="none">
              <a:solidFill>
                <a:schemeClr val="lt1"/>
              </a:solidFill>
              <a:latin typeface="Poppins"/>
              <a:ea typeface="Poppins"/>
              <a:cs typeface="Poppins"/>
              <a:sym typeface="Poppins"/>
            </a:endParaRPr>
          </a:p>
          <a:p>
            <a:pPr marL="0" marR="0" lvl="0" indent="0" algn="l" rtl="0">
              <a:lnSpc>
                <a:spcPct val="100000"/>
              </a:lnSpc>
              <a:spcBef>
                <a:spcPts val="0"/>
              </a:spcBef>
              <a:spcAft>
                <a:spcPts val="0"/>
              </a:spcAft>
              <a:buClr>
                <a:srgbClr val="000000"/>
              </a:buClr>
              <a:buSzPts val="1000"/>
              <a:buFont typeface="Arial"/>
              <a:buNone/>
            </a:pPr>
            <a:r>
              <a:rPr lang="ru" sz="1000" b="0" i="0" u="none" strike="noStrike" cap="none">
                <a:solidFill>
                  <a:schemeClr val="lt1"/>
                </a:solidFill>
                <a:latin typeface="Poppins"/>
                <a:ea typeface="Poppins"/>
                <a:cs typeface="Poppins"/>
                <a:sym typeface="Poppins"/>
              </a:rPr>
              <a:t>eYe token holder discounts</a:t>
            </a:r>
            <a:endParaRPr sz="1000" b="0" i="0" u="none" strike="noStrike" cap="none">
              <a:solidFill>
                <a:schemeClr val="lt1"/>
              </a:solidFill>
              <a:latin typeface="Poppins"/>
              <a:ea typeface="Poppins"/>
              <a:cs typeface="Poppins"/>
              <a:sym typeface="Poppins"/>
            </a:endParaRPr>
          </a:p>
          <a:p>
            <a:pPr marL="0" marR="0" lvl="0" indent="0" algn="l" rtl="0">
              <a:lnSpc>
                <a:spcPct val="100000"/>
              </a:lnSpc>
              <a:spcBef>
                <a:spcPts val="0"/>
              </a:spcBef>
              <a:spcAft>
                <a:spcPts val="0"/>
              </a:spcAft>
              <a:buClr>
                <a:schemeClr val="dk1"/>
              </a:buClr>
              <a:buSzPts val="1100"/>
              <a:buFont typeface="Arial"/>
              <a:buNone/>
            </a:pPr>
            <a:endParaRPr sz="1000" b="0" i="0" u="none" strike="noStrike" cap="none">
              <a:solidFill>
                <a:schemeClr val="lt1"/>
              </a:solidFill>
              <a:latin typeface="Poppins"/>
              <a:ea typeface="Poppins"/>
              <a:cs typeface="Poppins"/>
              <a:sym typeface="Poppins"/>
            </a:endParaRPr>
          </a:p>
          <a:p>
            <a:pPr marL="0" marR="0" lvl="0" indent="0" algn="l" rtl="0">
              <a:lnSpc>
                <a:spcPct val="100000"/>
              </a:lnSpc>
              <a:spcBef>
                <a:spcPts val="0"/>
              </a:spcBef>
              <a:spcAft>
                <a:spcPts val="0"/>
              </a:spcAft>
              <a:buClr>
                <a:srgbClr val="000000"/>
              </a:buClr>
              <a:buSzPts val="1000"/>
              <a:buFont typeface="Arial"/>
              <a:buNone/>
            </a:pPr>
            <a:r>
              <a:rPr lang="ru" sz="1000" b="0" i="0" u="none" strike="noStrike" cap="none">
                <a:solidFill>
                  <a:schemeClr val="lt1"/>
                </a:solidFill>
                <a:latin typeface="Poppins"/>
                <a:ea typeface="Poppins"/>
                <a:cs typeface="Poppins"/>
                <a:sym typeface="Poppins"/>
              </a:rPr>
              <a:t>eYe token burn</a:t>
            </a:r>
            <a:endParaRPr sz="1000" b="0" i="0" u="none" strike="noStrike" cap="none">
              <a:solidFill>
                <a:schemeClr val="lt1"/>
              </a:solidFill>
              <a:latin typeface="Poppins"/>
              <a:ea typeface="Poppins"/>
              <a:cs typeface="Poppins"/>
              <a:sym typeface="Poppins"/>
            </a:endParaRPr>
          </a:p>
          <a:p>
            <a:pPr marL="0" marR="0" lvl="0" indent="0" algn="l" rtl="0">
              <a:lnSpc>
                <a:spcPct val="100000"/>
              </a:lnSpc>
              <a:spcBef>
                <a:spcPts val="0"/>
              </a:spcBef>
              <a:spcAft>
                <a:spcPts val="0"/>
              </a:spcAft>
              <a:buClr>
                <a:schemeClr val="dk1"/>
              </a:buClr>
              <a:buSzPts val="1100"/>
              <a:buFont typeface="Arial"/>
              <a:buNone/>
            </a:pPr>
            <a:endParaRPr sz="1000" b="0" i="0" u="none" strike="noStrike" cap="none">
              <a:solidFill>
                <a:schemeClr val="lt1"/>
              </a:solidFill>
              <a:latin typeface="Poppins"/>
              <a:ea typeface="Poppins"/>
              <a:cs typeface="Poppins"/>
              <a:sym typeface="Poppins"/>
            </a:endParaRPr>
          </a:p>
          <a:p>
            <a:pPr marL="0" marR="0" lvl="0" indent="0" algn="l" rtl="0">
              <a:lnSpc>
                <a:spcPct val="100000"/>
              </a:lnSpc>
              <a:spcBef>
                <a:spcPts val="0"/>
              </a:spcBef>
              <a:spcAft>
                <a:spcPts val="0"/>
              </a:spcAft>
              <a:buClr>
                <a:srgbClr val="000000"/>
              </a:buClr>
              <a:buSzPts val="1000"/>
              <a:buFont typeface="Arial"/>
              <a:buNone/>
            </a:pPr>
            <a:r>
              <a:rPr lang="ru" sz="1000" b="0" i="0" u="none" strike="noStrike" cap="none">
                <a:solidFill>
                  <a:schemeClr val="lt1"/>
                </a:solidFill>
                <a:latin typeface="Poppins"/>
                <a:ea typeface="Poppins"/>
                <a:cs typeface="Poppins"/>
                <a:sym typeface="Poppins"/>
              </a:rPr>
              <a:t>eYe token buyback</a:t>
            </a:r>
            <a:endParaRPr sz="1000" b="0" i="0" u="none" strike="noStrike" cap="none">
              <a:solidFill>
                <a:schemeClr val="lt1"/>
              </a:solidFill>
              <a:latin typeface="Poppins"/>
              <a:ea typeface="Poppins"/>
              <a:cs typeface="Poppins"/>
              <a:sym typeface="Poppins"/>
            </a:endParaRPr>
          </a:p>
          <a:p>
            <a:pPr marL="0" marR="0" lvl="0" indent="0" algn="l" rtl="0">
              <a:lnSpc>
                <a:spcPct val="100000"/>
              </a:lnSpc>
              <a:spcBef>
                <a:spcPts val="0"/>
              </a:spcBef>
              <a:spcAft>
                <a:spcPts val="0"/>
              </a:spcAft>
              <a:buClr>
                <a:schemeClr val="dk1"/>
              </a:buClr>
              <a:buSzPts val="1100"/>
              <a:buFont typeface="Arial"/>
              <a:buNone/>
            </a:pPr>
            <a:endParaRPr sz="1000" b="0" i="0" u="none" strike="noStrike" cap="none">
              <a:solidFill>
                <a:schemeClr val="lt1"/>
              </a:solidFill>
              <a:latin typeface="Poppins"/>
              <a:ea typeface="Poppins"/>
              <a:cs typeface="Poppins"/>
              <a:sym typeface="Poppins"/>
            </a:endParaRPr>
          </a:p>
          <a:p>
            <a:pPr marL="0" marR="0" lvl="0" indent="0" algn="l" rtl="0">
              <a:lnSpc>
                <a:spcPct val="100000"/>
              </a:lnSpc>
              <a:spcBef>
                <a:spcPts val="0"/>
              </a:spcBef>
              <a:spcAft>
                <a:spcPts val="0"/>
              </a:spcAft>
              <a:buClr>
                <a:srgbClr val="000000"/>
              </a:buClr>
              <a:buSzPts val="1000"/>
              <a:buFont typeface="Arial"/>
              <a:buNone/>
            </a:pPr>
            <a:r>
              <a:rPr lang="ru" sz="1000" b="0" i="0" u="none" strike="noStrike" cap="none">
                <a:solidFill>
                  <a:schemeClr val="lt1"/>
                </a:solidFill>
                <a:latin typeface="Poppins"/>
                <a:ea typeface="Poppins"/>
                <a:cs typeface="Poppins"/>
                <a:sym typeface="Poppins"/>
              </a:rPr>
              <a:t>eYe token staking</a:t>
            </a:r>
            <a:endParaRPr sz="1000" b="0" i="0" u="none" strike="noStrike" cap="none">
              <a:solidFill>
                <a:schemeClr val="lt1"/>
              </a:solidFill>
              <a:latin typeface="Poppins"/>
              <a:ea typeface="Poppins"/>
              <a:cs typeface="Poppins"/>
              <a:sym typeface="Poppins"/>
            </a:endParaRPr>
          </a:p>
          <a:p>
            <a:pPr marL="0" marR="0" lvl="0" indent="0" algn="l" rtl="0">
              <a:lnSpc>
                <a:spcPct val="100000"/>
              </a:lnSpc>
              <a:spcBef>
                <a:spcPts val="0"/>
              </a:spcBef>
              <a:spcAft>
                <a:spcPts val="0"/>
              </a:spcAft>
              <a:buClr>
                <a:schemeClr val="dk1"/>
              </a:buClr>
              <a:buSzPts val="1100"/>
              <a:buFont typeface="Arial"/>
              <a:buNone/>
            </a:pPr>
            <a:endParaRPr sz="1000" b="0" i="0" u="none" strike="noStrike" cap="none">
              <a:solidFill>
                <a:schemeClr val="lt1"/>
              </a:solidFill>
              <a:latin typeface="Poppins"/>
              <a:ea typeface="Poppins"/>
              <a:cs typeface="Poppins"/>
              <a:sym typeface="Poppins"/>
            </a:endParaRPr>
          </a:p>
          <a:p>
            <a:pPr marL="0" marR="0" lvl="0" indent="0" algn="l" rtl="0">
              <a:lnSpc>
                <a:spcPct val="100000"/>
              </a:lnSpc>
              <a:spcBef>
                <a:spcPts val="0"/>
              </a:spcBef>
              <a:spcAft>
                <a:spcPts val="0"/>
              </a:spcAft>
              <a:buClr>
                <a:srgbClr val="000000"/>
              </a:buClr>
              <a:buSzPts val="1000"/>
              <a:buFont typeface="Arial"/>
              <a:buNone/>
            </a:pPr>
            <a:r>
              <a:rPr lang="ru" sz="1000" b="0" i="0" u="none" strike="noStrike" cap="none">
                <a:solidFill>
                  <a:schemeClr val="lt1"/>
                </a:solidFill>
                <a:latin typeface="Poppins"/>
                <a:ea typeface="Poppins"/>
                <a:cs typeface="Poppins"/>
                <a:sym typeface="Poppins"/>
              </a:rPr>
              <a:t>eYe token allocations for creative partners</a:t>
            </a:r>
            <a:endParaRPr sz="1000" b="0" i="0" u="none" strike="noStrike" cap="none">
              <a:solidFill>
                <a:schemeClr val="lt1"/>
              </a:solidFill>
              <a:latin typeface="Poppins"/>
              <a:ea typeface="Poppins"/>
              <a:cs typeface="Poppins"/>
              <a:sym typeface="Poppins"/>
            </a:endParaRPr>
          </a:p>
          <a:p>
            <a:pPr marL="0" marR="0" lvl="0" indent="0" algn="l" rtl="0">
              <a:lnSpc>
                <a:spcPct val="100000"/>
              </a:lnSpc>
              <a:spcBef>
                <a:spcPts val="0"/>
              </a:spcBef>
              <a:spcAft>
                <a:spcPts val="0"/>
              </a:spcAft>
              <a:buClr>
                <a:schemeClr val="dk1"/>
              </a:buClr>
              <a:buSzPts val="1100"/>
              <a:buFont typeface="Arial"/>
              <a:buNone/>
            </a:pPr>
            <a:endParaRPr sz="1000" b="0" i="0" u="none" strike="noStrike" cap="none">
              <a:solidFill>
                <a:schemeClr val="lt1"/>
              </a:solidFill>
              <a:latin typeface="Poppins"/>
              <a:ea typeface="Poppins"/>
              <a:cs typeface="Poppins"/>
              <a:sym typeface="Poppins"/>
            </a:endParaRPr>
          </a:p>
          <a:p>
            <a:pPr marL="0" marR="0" lvl="0" indent="0" algn="l" rtl="0">
              <a:lnSpc>
                <a:spcPct val="100000"/>
              </a:lnSpc>
              <a:spcBef>
                <a:spcPts val="0"/>
              </a:spcBef>
              <a:spcAft>
                <a:spcPts val="0"/>
              </a:spcAft>
              <a:buClr>
                <a:srgbClr val="000000"/>
              </a:buClr>
              <a:buSzPts val="1000"/>
              <a:buFont typeface="Arial"/>
              <a:buNone/>
            </a:pPr>
            <a:r>
              <a:rPr lang="ru" sz="1000" b="0" i="0" u="none" strike="noStrike" cap="none">
                <a:solidFill>
                  <a:schemeClr val="lt1"/>
                </a:solidFill>
                <a:latin typeface="Poppins"/>
                <a:ea typeface="Poppins"/>
                <a:cs typeface="Poppins"/>
                <a:sym typeface="Poppins"/>
              </a:rPr>
              <a:t>eYe token automated rewards pools for frequent users on </a:t>
            </a:r>
            <a:endParaRPr sz="1000" b="0" i="0" u="none" strike="noStrike" cap="none">
              <a:solidFill>
                <a:schemeClr val="lt1"/>
              </a:solidFill>
              <a:latin typeface="Poppins"/>
              <a:ea typeface="Poppins"/>
              <a:cs typeface="Poppins"/>
              <a:sym typeface="Poppins"/>
            </a:endParaRPr>
          </a:p>
        </p:txBody>
      </p:sp>
      <p:pic>
        <p:nvPicPr>
          <p:cNvPr id="243" name="Google Shape;243;p18"/>
          <p:cNvPicPr preferRelativeResize="0"/>
          <p:nvPr/>
        </p:nvPicPr>
        <p:blipFill rotWithShape="1">
          <a:blip r:embed="rId7">
            <a:alphaModFix/>
          </a:blip>
          <a:srcRect/>
          <a:stretch/>
        </p:blipFill>
        <p:spPr>
          <a:xfrm>
            <a:off x="745575" y="2219575"/>
            <a:ext cx="136700" cy="21938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pic>
        <p:nvPicPr>
          <p:cNvPr id="248" name="Google Shape;248;p19"/>
          <p:cNvPicPr preferRelativeResize="0"/>
          <p:nvPr/>
        </p:nvPicPr>
        <p:blipFill rotWithShape="1">
          <a:blip r:embed="rId3">
            <a:alphaModFix/>
          </a:blip>
          <a:srcRect/>
          <a:stretch/>
        </p:blipFill>
        <p:spPr>
          <a:xfrm>
            <a:off x="0" y="0"/>
            <a:ext cx="9144000" cy="5143500"/>
          </a:xfrm>
          <a:prstGeom prst="rect">
            <a:avLst/>
          </a:prstGeom>
          <a:noFill/>
          <a:ln>
            <a:noFill/>
          </a:ln>
        </p:spPr>
      </p:pic>
      <p:pic>
        <p:nvPicPr>
          <p:cNvPr id="249" name="Google Shape;249;p19"/>
          <p:cNvPicPr preferRelativeResize="0"/>
          <p:nvPr/>
        </p:nvPicPr>
        <p:blipFill rotWithShape="1">
          <a:blip r:embed="rId4">
            <a:alphaModFix/>
          </a:blip>
          <a:srcRect/>
          <a:stretch/>
        </p:blipFill>
        <p:spPr>
          <a:xfrm>
            <a:off x="591325" y="1146144"/>
            <a:ext cx="3980676" cy="338381"/>
          </a:xfrm>
          <a:prstGeom prst="rect">
            <a:avLst/>
          </a:prstGeom>
          <a:noFill/>
          <a:ln>
            <a:noFill/>
          </a:ln>
        </p:spPr>
      </p:pic>
      <p:pic>
        <p:nvPicPr>
          <p:cNvPr id="250" name="Google Shape;250;p19"/>
          <p:cNvPicPr preferRelativeResize="0"/>
          <p:nvPr/>
        </p:nvPicPr>
        <p:blipFill rotWithShape="1">
          <a:blip r:embed="rId5">
            <a:alphaModFix/>
          </a:blip>
          <a:srcRect/>
          <a:stretch/>
        </p:blipFill>
        <p:spPr>
          <a:xfrm>
            <a:off x="5478919" y="0"/>
            <a:ext cx="3319463" cy="5143500"/>
          </a:xfrm>
          <a:prstGeom prst="rect">
            <a:avLst/>
          </a:prstGeom>
          <a:noFill/>
          <a:ln>
            <a:noFill/>
          </a:ln>
        </p:spPr>
      </p:pic>
      <p:sp>
        <p:nvSpPr>
          <p:cNvPr id="251" name="Google Shape;251;p19"/>
          <p:cNvSpPr txBox="1"/>
          <p:nvPr/>
        </p:nvSpPr>
        <p:spPr>
          <a:xfrm>
            <a:off x="1088375" y="2331925"/>
            <a:ext cx="3676500" cy="15699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ru" sz="1000" b="0" i="0" u="none" strike="noStrike" cap="none" dirty="0">
                <a:solidFill>
                  <a:schemeClr val="lt1"/>
                </a:solidFill>
                <a:latin typeface="Poppins"/>
                <a:ea typeface="Poppins"/>
                <a:cs typeface="Poppins"/>
                <a:sym typeface="Poppins"/>
              </a:rPr>
              <a:t>Cross chain services  ETH and BSC</a:t>
            </a:r>
            <a:endParaRPr sz="1000" b="0" i="0" u="none" strike="noStrike" cap="none" dirty="0">
              <a:solidFill>
                <a:schemeClr val="lt1"/>
              </a:solidFill>
              <a:latin typeface="Poppins"/>
              <a:ea typeface="Poppins"/>
              <a:cs typeface="Poppins"/>
              <a:sym typeface="Poppins"/>
            </a:endParaRPr>
          </a:p>
          <a:p>
            <a:pPr marL="0" marR="0" lvl="0" indent="0" algn="l" rtl="0">
              <a:lnSpc>
                <a:spcPct val="100000"/>
              </a:lnSpc>
              <a:spcBef>
                <a:spcPts val="0"/>
              </a:spcBef>
              <a:spcAft>
                <a:spcPts val="0"/>
              </a:spcAft>
              <a:buClr>
                <a:schemeClr val="dk1"/>
              </a:buClr>
              <a:buSzPts val="1100"/>
              <a:buFont typeface="Arial"/>
              <a:buNone/>
            </a:pPr>
            <a:endParaRPr sz="1000" b="0" i="0" u="none" strike="noStrike" cap="none" dirty="0">
              <a:solidFill>
                <a:schemeClr val="lt1"/>
              </a:solidFill>
              <a:latin typeface="Poppins"/>
              <a:ea typeface="Poppins"/>
              <a:cs typeface="Poppins"/>
              <a:sym typeface="Poppins"/>
            </a:endParaRPr>
          </a:p>
          <a:p>
            <a:pPr marL="0" marR="0" lvl="0" indent="0" algn="l" rtl="0">
              <a:lnSpc>
                <a:spcPct val="100000"/>
              </a:lnSpc>
              <a:spcBef>
                <a:spcPts val="0"/>
              </a:spcBef>
              <a:spcAft>
                <a:spcPts val="0"/>
              </a:spcAft>
              <a:buClr>
                <a:srgbClr val="000000"/>
              </a:buClr>
              <a:buSzPts val="1000"/>
              <a:buFont typeface="Arial"/>
              <a:buNone/>
            </a:pPr>
            <a:r>
              <a:rPr lang="ru" sz="1000" b="0" i="0" u="none" strike="noStrike" cap="none" dirty="0">
                <a:solidFill>
                  <a:schemeClr val="lt1"/>
                </a:solidFill>
                <a:latin typeface="Poppins"/>
                <a:ea typeface="Poppins"/>
                <a:cs typeface="Poppins"/>
                <a:sym typeface="Poppins"/>
              </a:rPr>
              <a:t>Cross chain minting 721 and 1155 </a:t>
            </a:r>
            <a:endParaRPr sz="1000" b="0" i="0" u="none" strike="noStrike" cap="none" dirty="0">
              <a:solidFill>
                <a:schemeClr val="lt1"/>
              </a:solidFill>
              <a:latin typeface="Poppins"/>
              <a:ea typeface="Poppins"/>
              <a:cs typeface="Poppins"/>
              <a:sym typeface="Poppins"/>
            </a:endParaRPr>
          </a:p>
          <a:p>
            <a:pPr marL="0" marR="0" lvl="0" indent="0" algn="l" rtl="0">
              <a:lnSpc>
                <a:spcPct val="100000"/>
              </a:lnSpc>
              <a:spcBef>
                <a:spcPts val="0"/>
              </a:spcBef>
              <a:spcAft>
                <a:spcPts val="0"/>
              </a:spcAft>
              <a:buClr>
                <a:schemeClr val="dk1"/>
              </a:buClr>
              <a:buSzPts val="1100"/>
              <a:buFont typeface="Arial"/>
              <a:buNone/>
            </a:pPr>
            <a:endParaRPr sz="1000" b="0" i="0" u="none" strike="noStrike" cap="none" dirty="0">
              <a:solidFill>
                <a:schemeClr val="lt1"/>
              </a:solidFill>
              <a:latin typeface="Poppins"/>
              <a:ea typeface="Poppins"/>
              <a:cs typeface="Poppins"/>
              <a:sym typeface="Poppins"/>
            </a:endParaRPr>
          </a:p>
          <a:p>
            <a:pPr marL="0" marR="0" lvl="0" indent="0" algn="l" rtl="0">
              <a:lnSpc>
                <a:spcPct val="100000"/>
              </a:lnSpc>
              <a:spcBef>
                <a:spcPts val="0"/>
              </a:spcBef>
              <a:spcAft>
                <a:spcPts val="0"/>
              </a:spcAft>
              <a:buClr>
                <a:srgbClr val="000000"/>
              </a:buClr>
              <a:buSzPts val="1000"/>
              <a:buFont typeface="Arial"/>
              <a:buNone/>
            </a:pPr>
            <a:r>
              <a:rPr lang="ru" sz="1000" b="0" i="0" u="none" strike="noStrike" cap="none" dirty="0">
                <a:solidFill>
                  <a:schemeClr val="lt1"/>
                </a:solidFill>
                <a:latin typeface="Poppins"/>
                <a:ea typeface="Poppins"/>
                <a:cs typeface="Poppins"/>
                <a:sym typeface="Poppins"/>
              </a:rPr>
              <a:t>Cross chain subscription model</a:t>
            </a:r>
            <a:endParaRPr sz="1000" b="0" i="0" u="none" strike="noStrike" cap="none" dirty="0">
              <a:solidFill>
                <a:schemeClr val="lt1"/>
              </a:solidFill>
              <a:latin typeface="Poppins"/>
              <a:ea typeface="Poppins"/>
              <a:cs typeface="Poppins"/>
              <a:sym typeface="Poppins"/>
            </a:endParaRPr>
          </a:p>
          <a:p>
            <a:pPr marL="0" marR="0" lvl="0" indent="0" algn="l" rtl="0">
              <a:lnSpc>
                <a:spcPct val="100000"/>
              </a:lnSpc>
              <a:spcBef>
                <a:spcPts val="0"/>
              </a:spcBef>
              <a:spcAft>
                <a:spcPts val="0"/>
              </a:spcAft>
              <a:buClr>
                <a:schemeClr val="dk1"/>
              </a:buClr>
              <a:buSzPts val="1100"/>
              <a:buFont typeface="Arial"/>
              <a:buNone/>
            </a:pPr>
            <a:endParaRPr sz="1000" b="0" i="0" u="none" strike="noStrike" cap="none" dirty="0">
              <a:solidFill>
                <a:schemeClr val="lt1"/>
              </a:solidFill>
              <a:latin typeface="Poppins"/>
              <a:ea typeface="Poppins"/>
              <a:cs typeface="Poppins"/>
              <a:sym typeface="Poppins"/>
            </a:endParaRPr>
          </a:p>
          <a:p>
            <a:pPr marL="0" marR="0" lvl="0" indent="0" algn="l" rtl="0">
              <a:lnSpc>
                <a:spcPct val="100000"/>
              </a:lnSpc>
              <a:spcBef>
                <a:spcPts val="0"/>
              </a:spcBef>
              <a:spcAft>
                <a:spcPts val="0"/>
              </a:spcAft>
              <a:buClr>
                <a:srgbClr val="000000"/>
              </a:buClr>
              <a:buSzPts val="1000"/>
              <a:buFont typeface="Arial"/>
              <a:buNone/>
            </a:pPr>
            <a:r>
              <a:rPr lang="ru" sz="1000" b="0" i="0" u="none" strike="noStrike" cap="none" dirty="0">
                <a:solidFill>
                  <a:schemeClr val="lt1"/>
                </a:solidFill>
                <a:latin typeface="Poppins"/>
                <a:ea typeface="Poppins"/>
                <a:cs typeface="Poppins"/>
                <a:sym typeface="Poppins"/>
              </a:rPr>
              <a:t>Cross chain NFT transfer </a:t>
            </a:r>
            <a:endParaRPr sz="1000" b="0" i="0" u="none" strike="noStrike" cap="none" dirty="0">
              <a:solidFill>
                <a:schemeClr val="lt1"/>
              </a:solidFill>
              <a:latin typeface="Poppins"/>
              <a:ea typeface="Poppins"/>
              <a:cs typeface="Poppins"/>
              <a:sym typeface="Poppins"/>
            </a:endParaRPr>
          </a:p>
          <a:p>
            <a:pPr marL="0" marR="0" lvl="0" indent="0" algn="l" rtl="0">
              <a:lnSpc>
                <a:spcPct val="100000"/>
              </a:lnSpc>
              <a:spcBef>
                <a:spcPts val="0"/>
              </a:spcBef>
              <a:spcAft>
                <a:spcPts val="0"/>
              </a:spcAft>
              <a:buClr>
                <a:schemeClr val="dk1"/>
              </a:buClr>
              <a:buSzPts val="1100"/>
              <a:buFont typeface="Arial"/>
              <a:buNone/>
            </a:pPr>
            <a:endParaRPr sz="1000" b="0" i="0" u="none" strike="noStrike" cap="none" dirty="0">
              <a:solidFill>
                <a:schemeClr val="lt1"/>
              </a:solidFill>
              <a:latin typeface="Poppins"/>
              <a:ea typeface="Poppins"/>
              <a:cs typeface="Poppins"/>
              <a:sym typeface="Poppins"/>
            </a:endParaRPr>
          </a:p>
          <a:p>
            <a:pPr marL="0" marR="0" lvl="0" indent="0" algn="l" rtl="0">
              <a:lnSpc>
                <a:spcPct val="100000"/>
              </a:lnSpc>
              <a:spcBef>
                <a:spcPts val="0"/>
              </a:spcBef>
              <a:spcAft>
                <a:spcPts val="0"/>
              </a:spcAft>
              <a:buClr>
                <a:srgbClr val="000000"/>
              </a:buClr>
              <a:buSzPts val="1000"/>
              <a:buFont typeface="Arial"/>
              <a:buNone/>
            </a:pPr>
            <a:r>
              <a:rPr lang="ru" sz="1000" b="0" i="0" u="none" strike="noStrike" cap="none" dirty="0">
                <a:solidFill>
                  <a:schemeClr val="lt1"/>
                </a:solidFill>
                <a:latin typeface="Poppins"/>
                <a:ea typeface="Poppins"/>
                <a:cs typeface="Poppins"/>
                <a:sym typeface="Poppins"/>
              </a:rPr>
              <a:t>Cross chain campaign launcher </a:t>
            </a:r>
            <a:endParaRPr sz="1000" b="0" i="0" u="none" strike="noStrike" cap="none" dirty="0">
              <a:solidFill>
                <a:schemeClr val="lt1"/>
              </a:solidFill>
              <a:latin typeface="Poppins"/>
              <a:ea typeface="Poppins"/>
              <a:cs typeface="Poppins"/>
              <a:sym typeface="Poppins"/>
            </a:endParaRPr>
          </a:p>
        </p:txBody>
      </p:sp>
      <p:pic>
        <p:nvPicPr>
          <p:cNvPr id="252" name="Google Shape;252;p19"/>
          <p:cNvPicPr preferRelativeResize="0"/>
          <p:nvPr/>
        </p:nvPicPr>
        <p:blipFill rotWithShape="1">
          <a:blip r:embed="rId6">
            <a:alphaModFix/>
          </a:blip>
          <a:srcRect/>
          <a:stretch/>
        </p:blipFill>
        <p:spPr>
          <a:xfrm>
            <a:off x="959825" y="2459550"/>
            <a:ext cx="128550" cy="13111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pic>
        <p:nvPicPr>
          <p:cNvPr id="257" name="Google Shape;257;p20"/>
          <p:cNvPicPr preferRelativeResize="0"/>
          <p:nvPr/>
        </p:nvPicPr>
        <p:blipFill rotWithShape="1">
          <a:blip r:embed="rId3">
            <a:alphaModFix/>
          </a:blip>
          <a:srcRect/>
          <a:stretch/>
        </p:blipFill>
        <p:spPr>
          <a:xfrm>
            <a:off x="0" y="0"/>
            <a:ext cx="9144000" cy="5143500"/>
          </a:xfrm>
          <a:prstGeom prst="rect">
            <a:avLst/>
          </a:prstGeom>
          <a:noFill/>
          <a:ln>
            <a:noFill/>
          </a:ln>
        </p:spPr>
      </p:pic>
      <p:sp>
        <p:nvSpPr>
          <p:cNvPr id="258" name="Google Shape;258;p20"/>
          <p:cNvSpPr txBox="1"/>
          <p:nvPr/>
        </p:nvSpPr>
        <p:spPr>
          <a:xfrm>
            <a:off x="5759850" y="833150"/>
            <a:ext cx="3000000" cy="3879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ru" sz="1000" b="0" i="0" u="none" strike="noStrike" cap="none">
                <a:solidFill>
                  <a:schemeClr val="lt1"/>
                </a:solidFill>
                <a:latin typeface="Poppins"/>
                <a:ea typeface="Poppins"/>
                <a:cs typeface="Poppins"/>
                <a:sym typeface="Poppins"/>
              </a:rPr>
              <a:t>Content Marketplace</a:t>
            </a:r>
            <a:endParaRPr sz="1000" b="0" i="0" u="none" strike="noStrike" cap="none">
              <a:solidFill>
                <a:schemeClr val="lt1"/>
              </a:solidFill>
              <a:latin typeface="Poppins"/>
              <a:ea typeface="Poppins"/>
              <a:cs typeface="Poppins"/>
              <a:sym typeface="Poppins"/>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chemeClr val="lt1"/>
              </a:solidFill>
              <a:latin typeface="Poppins"/>
              <a:ea typeface="Poppins"/>
              <a:cs typeface="Poppins"/>
              <a:sym typeface="Poppins"/>
            </a:endParaRPr>
          </a:p>
          <a:p>
            <a:pPr marL="0" marR="0" lvl="0" indent="0" algn="l" rtl="0">
              <a:lnSpc>
                <a:spcPct val="100000"/>
              </a:lnSpc>
              <a:spcBef>
                <a:spcPts val="0"/>
              </a:spcBef>
              <a:spcAft>
                <a:spcPts val="0"/>
              </a:spcAft>
              <a:buClr>
                <a:srgbClr val="000000"/>
              </a:buClr>
              <a:buSzPts val="1000"/>
              <a:buFont typeface="Arial"/>
              <a:buNone/>
            </a:pPr>
            <a:r>
              <a:rPr lang="ru" sz="1000" b="0" i="0" u="none" strike="noStrike" cap="none">
                <a:solidFill>
                  <a:schemeClr val="lt1"/>
                </a:solidFill>
                <a:latin typeface="Poppins"/>
                <a:ea typeface="Poppins"/>
                <a:cs typeface="Poppins"/>
                <a:sym typeface="Poppins"/>
              </a:rPr>
              <a:t>NFT Marketplace</a:t>
            </a:r>
            <a:endParaRPr sz="1000" b="0" i="0" u="none" strike="noStrike" cap="none">
              <a:solidFill>
                <a:schemeClr val="lt1"/>
              </a:solidFill>
              <a:latin typeface="Poppins"/>
              <a:ea typeface="Poppins"/>
              <a:cs typeface="Poppins"/>
              <a:sym typeface="Poppins"/>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chemeClr val="lt1"/>
              </a:solidFill>
              <a:latin typeface="Poppins"/>
              <a:ea typeface="Poppins"/>
              <a:cs typeface="Poppins"/>
              <a:sym typeface="Poppins"/>
            </a:endParaRPr>
          </a:p>
          <a:p>
            <a:pPr marL="0" marR="0" lvl="0" indent="0" algn="l" rtl="0">
              <a:lnSpc>
                <a:spcPct val="100000"/>
              </a:lnSpc>
              <a:spcBef>
                <a:spcPts val="0"/>
              </a:spcBef>
              <a:spcAft>
                <a:spcPts val="0"/>
              </a:spcAft>
              <a:buClr>
                <a:srgbClr val="000000"/>
              </a:buClr>
              <a:buSzPts val="1000"/>
              <a:buFont typeface="Arial"/>
              <a:buNone/>
            </a:pPr>
            <a:r>
              <a:rPr lang="ru" sz="1000" b="0" i="0" u="none" strike="noStrike" cap="none">
                <a:solidFill>
                  <a:schemeClr val="lt1"/>
                </a:solidFill>
                <a:latin typeface="Poppins"/>
                <a:ea typeface="Poppins"/>
                <a:cs typeface="Poppins"/>
                <a:sym typeface="Poppins"/>
              </a:rPr>
              <a:t>Popular Content</a:t>
            </a:r>
            <a:endParaRPr sz="1000" b="0" i="0" u="none" strike="noStrike" cap="none">
              <a:solidFill>
                <a:schemeClr val="lt1"/>
              </a:solidFill>
              <a:latin typeface="Poppins"/>
              <a:ea typeface="Poppins"/>
              <a:cs typeface="Poppins"/>
              <a:sym typeface="Poppins"/>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chemeClr val="lt1"/>
              </a:solidFill>
              <a:latin typeface="Poppins"/>
              <a:ea typeface="Poppins"/>
              <a:cs typeface="Poppins"/>
              <a:sym typeface="Poppins"/>
            </a:endParaRPr>
          </a:p>
          <a:p>
            <a:pPr marL="0" marR="0" lvl="0" indent="0" algn="l" rtl="0">
              <a:lnSpc>
                <a:spcPct val="100000"/>
              </a:lnSpc>
              <a:spcBef>
                <a:spcPts val="0"/>
              </a:spcBef>
              <a:spcAft>
                <a:spcPts val="0"/>
              </a:spcAft>
              <a:buClr>
                <a:srgbClr val="000000"/>
              </a:buClr>
              <a:buSzPts val="1000"/>
              <a:buFont typeface="Arial"/>
              <a:buNone/>
            </a:pPr>
            <a:r>
              <a:rPr lang="ru" sz="1000" b="0" i="0" u="none" strike="noStrike" cap="none">
                <a:solidFill>
                  <a:schemeClr val="lt1"/>
                </a:solidFill>
                <a:latin typeface="Poppins"/>
                <a:ea typeface="Poppins"/>
                <a:cs typeface="Poppins"/>
                <a:sym typeface="Poppins"/>
              </a:rPr>
              <a:t>Featured Content</a:t>
            </a:r>
            <a:endParaRPr sz="1000" b="0" i="0" u="none" strike="noStrike" cap="none">
              <a:solidFill>
                <a:schemeClr val="lt1"/>
              </a:solidFill>
              <a:latin typeface="Poppins"/>
              <a:ea typeface="Poppins"/>
              <a:cs typeface="Poppins"/>
              <a:sym typeface="Poppins"/>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chemeClr val="lt1"/>
              </a:solidFill>
              <a:latin typeface="Poppins"/>
              <a:ea typeface="Poppins"/>
              <a:cs typeface="Poppins"/>
              <a:sym typeface="Poppins"/>
            </a:endParaRPr>
          </a:p>
          <a:p>
            <a:pPr marL="0" marR="0" lvl="0" indent="0" algn="l" rtl="0">
              <a:lnSpc>
                <a:spcPct val="100000"/>
              </a:lnSpc>
              <a:spcBef>
                <a:spcPts val="0"/>
              </a:spcBef>
              <a:spcAft>
                <a:spcPts val="0"/>
              </a:spcAft>
              <a:buClr>
                <a:srgbClr val="000000"/>
              </a:buClr>
              <a:buSzPts val="1000"/>
              <a:buFont typeface="Arial"/>
              <a:buNone/>
            </a:pPr>
            <a:r>
              <a:rPr lang="ru" sz="1000" b="0" i="0" u="none" strike="noStrike" cap="none">
                <a:solidFill>
                  <a:schemeClr val="lt1"/>
                </a:solidFill>
                <a:latin typeface="Poppins"/>
                <a:ea typeface="Poppins"/>
                <a:cs typeface="Poppins"/>
                <a:sym typeface="Poppins"/>
              </a:rPr>
              <a:t>NFT Gallery</a:t>
            </a:r>
            <a:endParaRPr sz="1000" b="0" i="0" u="none" strike="noStrike" cap="none">
              <a:solidFill>
                <a:schemeClr val="lt1"/>
              </a:solidFill>
              <a:latin typeface="Poppins"/>
              <a:ea typeface="Poppins"/>
              <a:cs typeface="Poppins"/>
              <a:sym typeface="Poppins"/>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chemeClr val="lt1"/>
              </a:solidFill>
              <a:latin typeface="Poppins"/>
              <a:ea typeface="Poppins"/>
              <a:cs typeface="Poppins"/>
              <a:sym typeface="Poppins"/>
            </a:endParaRPr>
          </a:p>
          <a:p>
            <a:pPr marL="0" marR="0" lvl="0" indent="0" algn="l" rtl="0">
              <a:lnSpc>
                <a:spcPct val="100000"/>
              </a:lnSpc>
              <a:spcBef>
                <a:spcPts val="0"/>
              </a:spcBef>
              <a:spcAft>
                <a:spcPts val="0"/>
              </a:spcAft>
              <a:buClr>
                <a:srgbClr val="000000"/>
              </a:buClr>
              <a:buSzPts val="1000"/>
              <a:buFont typeface="Arial"/>
              <a:buNone/>
            </a:pPr>
            <a:r>
              <a:rPr lang="ru" sz="1000" b="0" i="0" u="none" strike="noStrike" cap="none">
                <a:solidFill>
                  <a:schemeClr val="lt1"/>
                </a:solidFill>
                <a:latin typeface="Poppins"/>
                <a:ea typeface="Poppins"/>
                <a:cs typeface="Poppins"/>
                <a:sym typeface="Poppins"/>
              </a:rPr>
              <a:t>Upload content free up to 200MB</a:t>
            </a:r>
            <a:endParaRPr sz="1000" b="0" i="0" u="none" strike="noStrike" cap="none">
              <a:solidFill>
                <a:schemeClr val="lt1"/>
              </a:solidFill>
              <a:latin typeface="Poppins"/>
              <a:ea typeface="Poppins"/>
              <a:cs typeface="Poppins"/>
              <a:sym typeface="Poppins"/>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chemeClr val="lt1"/>
              </a:solidFill>
              <a:latin typeface="Poppins"/>
              <a:ea typeface="Poppins"/>
              <a:cs typeface="Poppins"/>
              <a:sym typeface="Poppins"/>
            </a:endParaRPr>
          </a:p>
          <a:p>
            <a:pPr marL="0" marR="0" lvl="0" indent="0" algn="l" rtl="0">
              <a:lnSpc>
                <a:spcPct val="100000"/>
              </a:lnSpc>
              <a:spcBef>
                <a:spcPts val="0"/>
              </a:spcBef>
              <a:spcAft>
                <a:spcPts val="0"/>
              </a:spcAft>
              <a:buClr>
                <a:srgbClr val="000000"/>
              </a:buClr>
              <a:buSzPts val="1000"/>
              <a:buFont typeface="Arial"/>
              <a:buNone/>
            </a:pPr>
            <a:r>
              <a:rPr lang="ru" sz="1000" b="0" i="0" u="none" strike="noStrike" cap="none">
                <a:solidFill>
                  <a:schemeClr val="lt1"/>
                </a:solidFill>
                <a:latin typeface="Poppins"/>
                <a:ea typeface="Poppins"/>
                <a:cs typeface="Poppins"/>
                <a:sym typeface="Poppins"/>
              </a:rPr>
              <a:t>Distributed + blockchain storage for content files and metadata</a:t>
            </a:r>
            <a:endParaRPr sz="1000" b="0" i="0" u="none" strike="noStrike" cap="none">
              <a:solidFill>
                <a:schemeClr val="lt1"/>
              </a:solidFill>
              <a:latin typeface="Poppins"/>
              <a:ea typeface="Poppins"/>
              <a:cs typeface="Poppins"/>
              <a:sym typeface="Poppins"/>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chemeClr val="lt1"/>
              </a:solidFill>
              <a:latin typeface="Poppins"/>
              <a:ea typeface="Poppins"/>
              <a:cs typeface="Poppins"/>
              <a:sym typeface="Poppins"/>
            </a:endParaRPr>
          </a:p>
          <a:p>
            <a:pPr marL="0" marR="0" lvl="0" indent="0" algn="l" rtl="0">
              <a:lnSpc>
                <a:spcPct val="100000"/>
              </a:lnSpc>
              <a:spcBef>
                <a:spcPts val="0"/>
              </a:spcBef>
              <a:spcAft>
                <a:spcPts val="0"/>
              </a:spcAft>
              <a:buClr>
                <a:srgbClr val="000000"/>
              </a:buClr>
              <a:buSzPts val="1000"/>
              <a:buFont typeface="Arial"/>
              <a:buNone/>
            </a:pPr>
            <a:r>
              <a:rPr lang="ru" sz="1000" b="0" i="0" u="none" strike="noStrike" cap="none">
                <a:solidFill>
                  <a:schemeClr val="lt1"/>
                </a:solidFill>
                <a:latin typeface="Poppins"/>
                <a:ea typeface="Poppins"/>
                <a:cs typeface="Poppins"/>
                <a:sym typeface="Poppins"/>
              </a:rPr>
              <a:t>Community centric</a:t>
            </a:r>
            <a:endParaRPr sz="1000" b="0" i="0" u="none" strike="noStrike" cap="none">
              <a:solidFill>
                <a:schemeClr val="lt1"/>
              </a:solidFill>
              <a:latin typeface="Poppins"/>
              <a:ea typeface="Poppins"/>
              <a:cs typeface="Poppins"/>
              <a:sym typeface="Poppins"/>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chemeClr val="lt1"/>
              </a:solidFill>
              <a:latin typeface="Poppins"/>
              <a:ea typeface="Poppins"/>
              <a:cs typeface="Poppins"/>
              <a:sym typeface="Poppins"/>
            </a:endParaRPr>
          </a:p>
          <a:p>
            <a:pPr marL="0" marR="0" lvl="0" indent="0" algn="l" rtl="0">
              <a:lnSpc>
                <a:spcPct val="100000"/>
              </a:lnSpc>
              <a:spcBef>
                <a:spcPts val="0"/>
              </a:spcBef>
              <a:spcAft>
                <a:spcPts val="0"/>
              </a:spcAft>
              <a:buClr>
                <a:srgbClr val="000000"/>
              </a:buClr>
              <a:buSzPts val="1000"/>
              <a:buFont typeface="Arial"/>
              <a:buNone/>
            </a:pPr>
            <a:r>
              <a:rPr lang="ru" sz="1000" b="0" i="0" u="none" strike="noStrike" cap="none">
                <a:solidFill>
                  <a:schemeClr val="lt1"/>
                </a:solidFill>
                <a:latin typeface="Poppins"/>
                <a:ea typeface="Poppins"/>
                <a:cs typeface="Poppins"/>
                <a:sym typeface="Poppins"/>
              </a:rPr>
              <a:t>Sign up with Google, Facebook or DeFi wallet</a:t>
            </a:r>
            <a:endParaRPr sz="1000" b="0" i="0" u="none" strike="noStrike" cap="none">
              <a:solidFill>
                <a:schemeClr val="lt1"/>
              </a:solidFill>
              <a:latin typeface="Poppins"/>
              <a:ea typeface="Poppins"/>
              <a:cs typeface="Poppins"/>
              <a:sym typeface="Poppins"/>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chemeClr val="lt1"/>
              </a:solidFill>
              <a:latin typeface="Poppins"/>
              <a:ea typeface="Poppins"/>
              <a:cs typeface="Poppins"/>
              <a:sym typeface="Poppins"/>
            </a:endParaRPr>
          </a:p>
          <a:p>
            <a:pPr marL="0" marR="0" lvl="0" indent="0" algn="l" rtl="0">
              <a:lnSpc>
                <a:spcPct val="100000"/>
              </a:lnSpc>
              <a:spcBef>
                <a:spcPts val="0"/>
              </a:spcBef>
              <a:spcAft>
                <a:spcPts val="0"/>
              </a:spcAft>
              <a:buClr>
                <a:srgbClr val="000000"/>
              </a:buClr>
              <a:buSzPts val="1000"/>
              <a:buFont typeface="Arial"/>
              <a:buNone/>
            </a:pPr>
            <a:r>
              <a:rPr lang="ru" sz="1000" b="0" i="0" u="none" strike="noStrike" cap="none">
                <a:solidFill>
                  <a:schemeClr val="lt1"/>
                </a:solidFill>
                <a:latin typeface="Poppins"/>
                <a:ea typeface="Poppins"/>
                <a:cs typeface="Poppins"/>
                <a:sym typeface="Poppins"/>
              </a:rPr>
              <a:t>FIAT on-ramp</a:t>
            </a:r>
            <a:endParaRPr sz="1000" b="0" i="0" u="none" strike="noStrike" cap="none">
              <a:solidFill>
                <a:schemeClr val="lt1"/>
              </a:solidFill>
              <a:latin typeface="Poppins"/>
              <a:ea typeface="Poppins"/>
              <a:cs typeface="Poppins"/>
              <a:sym typeface="Poppins"/>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chemeClr val="lt1"/>
              </a:solidFill>
              <a:latin typeface="Poppins"/>
              <a:ea typeface="Poppins"/>
              <a:cs typeface="Poppins"/>
              <a:sym typeface="Poppins"/>
            </a:endParaRPr>
          </a:p>
          <a:p>
            <a:pPr marL="0" marR="0" lvl="0" indent="0" algn="l" rtl="0">
              <a:lnSpc>
                <a:spcPct val="100000"/>
              </a:lnSpc>
              <a:spcBef>
                <a:spcPts val="0"/>
              </a:spcBef>
              <a:spcAft>
                <a:spcPts val="0"/>
              </a:spcAft>
              <a:buClr>
                <a:srgbClr val="000000"/>
              </a:buClr>
              <a:buSzPts val="1000"/>
              <a:buFont typeface="Arial"/>
              <a:buNone/>
            </a:pPr>
            <a:r>
              <a:rPr lang="ru" sz="1000" b="0" i="0" u="none" strike="noStrike" cap="none">
                <a:solidFill>
                  <a:schemeClr val="lt1"/>
                </a:solidFill>
                <a:latin typeface="Poppins"/>
                <a:ea typeface="Poppins"/>
                <a:cs typeface="Poppins"/>
                <a:sym typeface="Poppins"/>
              </a:rPr>
              <a:t>Open to everyone</a:t>
            </a:r>
            <a:endParaRPr sz="1000" b="0" i="0" u="none" strike="noStrike" cap="none">
              <a:solidFill>
                <a:schemeClr val="lt1"/>
              </a:solidFill>
              <a:latin typeface="Poppins"/>
              <a:ea typeface="Poppins"/>
              <a:cs typeface="Poppins"/>
              <a:sym typeface="Poppins"/>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chemeClr val="lt1"/>
              </a:solidFill>
              <a:latin typeface="Poppins"/>
              <a:ea typeface="Poppins"/>
              <a:cs typeface="Poppins"/>
              <a:sym typeface="Poppins"/>
            </a:endParaRPr>
          </a:p>
          <a:p>
            <a:pPr marL="0" marR="0" lvl="0" indent="0" algn="l" rtl="0">
              <a:lnSpc>
                <a:spcPct val="100000"/>
              </a:lnSpc>
              <a:spcBef>
                <a:spcPts val="0"/>
              </a:spcBef>
              <a:spcAft>
                <a:spcPts val="0"/>
              </a:spcAft>
              <a:buClr>
                <a:srgbClr val="000000"/>
              </a:buClr>
              <a:buSzPts val="1000"/>
              <a:buFont typeface="Arial"/>
              <a:buNone/>
            </a:pPr>
            <a:r>
              <a:rPr lang="ru" sz="1000" b="0" i="0" u="none" strike="noStrike" cap="none">
                <a:solidFill>
                  <a:schemeClr val="lt1"/>
                </a:solidFill>
                <a:latin typeface="Poppins"/>
                <a:ea typeface="Poppins"/>
                <a:cs typeface="Poppins"/>
                <a:sym typeface="Poppins"/>
              </a:rPr>
              <a:t>Non-custodial</a:t>
            </a:r>
            <a:endParaRPr sz="1000" b="0" i="0" u="none" strike="noStrike" cap="none">
              <a:solidFill>
                <a:schemeClr val="lt1"/>
              </a:solidFill>
              <a:latin typeface="Poppins"/>
              <a:ea typeface="Poppins"/>
              <a:cs typeface="Poppins"/>
              <a:sym typeface="Poppins"/>
            </a:endParaRPr>
          </a:p>
        </p:txBody>
      </p:sp>
      <p:pic>
        <p:nvPicPr>
          <p:cNvPr id="259" name="Google Shape;259;p20"/>
          <p:cNvPicPr preferRelativeResize="0"/>
          <p:nvPr/>
        </p:nvPicPr>
        <p:blipFill rotWithShape="1">
          <a:blip r:embed="rId4">
            <a:alphaModFix/>
          </a:blip>
          <a:srcRect/>
          <a:stretch/>
        </p:blipFill>
        <p:spPr>
          <a:xfrm>
            <a:off x="-6" y="0"/>
            <a:ext cx="7662863" cy="5143500"/>
          </a:xfrm>
          <a:prstGeom prst="rect">
            <a:avLst/>
          </a:prstGeom>
          <a:noFill/>
          <a:ln>
            <a:noFill/>
          </a:ln>
        </p:spPr>
      </p:pic>
      <p:pic>
        <p:nvPicPr>
          <p:cNvPr id="260" name="Google Shape;260;p20"/>
          <p:cNvPicPr preferRelativeResize="0"/>
          <p:nvPr/>
        </p:nvPicPr>
        <p:blipFill rotWithShape="1">
          <a:blip r:embed="rId5">
            <a:alphaModFix/>
          </a:blip>
          <a:srcRect/>
          <a:stretch/>
        </p:blipFill>
        <p:spPr>
          <a:xfrm>
            <a:off x="5629200" y="948400"/>
            <a:ext cx="130650" cy="3627824"/>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pic>
        <p:nvPicPr>
          <p:cNvPr id="265" name="Google Shape;265;p21"/>
          <p:cNvPicPr preferRelativeResize="0"/>
          <p:nvPr/>
        </p:nvPicPr>
        <p:blipFill rotWithShape="1">
          <a:blip r:embed="rId3">
            <a:alphaModFix/>
          </a:blip>
          <a:srcRect/>
          <a:stretch/>
        </p:blipFill>
        <p:spPr>
          <a:xfrm>
            <a:off x="0" y="0"/>
            <a:ext cx="9144000" cy="5143500"/>
          </a:xfrm>
          <a:prstGeom prst="rect">
            <a:avLst/>
          </a:prstGeom>
          <a:noFill/>
          <a:ln>
            <a:noFill/>
          </a:ln>
        </p:spPr>
      </p:pic>
      <p:pic>
        <p:nvPicPr>
          <p:cNvPr id="266" name="Google Shape;266;p21"/>
          <p:cNvPicPr preferRelativeResize="0"/>
          <p:nvPr/>
        </p:nvPicPr>
        <p:blipFill rotWithShape="1">
          <a:blip r:embed="rId4">
            <a:alphaModFix/>
          </a:blip>
          <a:srcRect/>
          <a:stretch/>
        </p:blipFill>
        <p:spPr>
          <a:xfrm>
            <a:off x="2496756" y="0"/>
            <a:ext cx="2547938" cy="5143500"/>
          </a:xfrm>
          <a:prstGeom prst="rect">
            <a:avLst/>
          </a:prstGeom>
          <a:noFill/>
          <a:ln>
            <a:noFill/>
          </a:ln>
        </p:spPr>
      </p:pic>
      <p:pic>
        <p:nvPicPr>
          <p:cNvPr id="267" name="Google Shape;267;p21"/>
          <p:cNvPicPr preferRelativeResize="0"/>
          <p:nvPr/>
        </p:nvPicPr>
        <p:blipFill rotWithShape="1">
          <a:blip r:embed="rId5">
            <a:alphaModFix/>
          </a:blip>
          <a:srcRect/>
          <a:stretch/>
        </p:blipFill>
        <p:spPr>
          <a:xfrm>
            <a:off x="5433269" y="629375"/>
            <a:ext cx="2847026" cy="1025870"/>
          </a:xfrm>
          <a:prstGeom prst="rect">
            <a:avLst/>
          </a:prstGeom>
          <a:noFill/>
          <a:ln>
            <a:noFill/>
          </a:ln>
        </p:spPr>
      </p:pic>
      <p:sp>
        <p:nvSpPr>
          <p:cNvPr id="268" name="Google Shape;268;p21"/>
          <p:cNvSpPr txBox="1"/>
          <p:nvPr/>
        </p:nvSpPr>
        <p:spPr>
          <a:xfrm>
            <a:off x="5390425" y="2426200"/>
            <a:ext cx="3505200" cy="20319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ru" sz="1200" b="0" i="0" u="none" strike="noStrike" cap="none">
                <a:solidFill>
                  <a:schemeClr val="lt1"/>
                </a:solidFill>
                <a:latin typeface="Poppins"/>
                <a:ea typeface="Poppins"/>
                <a:cs typeface="Poppins"/>
                <a:sym typeface="Poppins"/>
              </a:rPr>
              <a:t>The eYe token is designed as a cross-chain cryptographic unit compatible with Binance Smart Chain and Ethereum blockchain networks that powers the MeDIA eYe platform. The eYe token serves as the utility vehicle on MeDIA eYe platform, powering the marketplace, campaign launcher, subscription fees, staking, and rewards. </a:t>
            </a:r>
            <a:endParaRPr sz="1200" b="0" i="0" u="none" strike="noStrike" cap="none">
              <a:solidFill>
                <a:schemeClr val="lt1"/>
              </a:solidFill>
              <a:latin typeface="Poppins"/>
              <a:ea typeface="Poppins"/>
              <a:cs typeface="Poppins"/>
              <a:sym typeface="Poppins"/>
            </a:endParaRPr>
          </a:p>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Poppins"/>
              <a:ea typeface="Poppins"/>
              <a:cs typeface="Poppins"/>
              <a:sym typeface="Poppins"/>
            </a:endParaRPr>
          </a:p>
        </p:txBody>
      </p:sp>
      <p:sp>
        <p:nvSpPr>
          <p:cNvPr id="269" name="Google Shape;269;p21"/>
          <p:cNvSpPr txBox="1"/>
          <p:nvPr/>
        </p:nvSpPr>
        <p:spPr>
          <a:xfrm>
            <a:off x="30850" y="309325"/>
            <a:ext cx="2466000" cy="1200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ru" sz="1100" b="0" i="0" u="none" strike="noStrike" cap="none">
                <a:solidFill>
                  <a:schemeClr val="lt1"/>
                </a:solidFill>
                <a:latin typeface="Poppins"/>
                <a:ea typeface="Poppins"/>
                <a:cs typeface="Poppins"/>
                <a:sym typeface="Poppins"/>
              </a:rPr>
              <a:t>Transaction Tax Rate: A tax rate of 2% will apply to all liquidity pool transactions on Ethereum Mainnet and Binance Smart Chain.</a:t>
            </a:r>
            <a:endParaRPr sz="1100" b="0" i="0" u="none" strike="noStrike" cap="none">
              <a:solidFill>
                <a:schemeClr val="lt1"/>
              </a:solidFill>
              <a:latin typeface="Poppins"/>
              <a:ea typeface="Poppins"/>
              <a:cs typeface="Poppins"/>
              <a:sym typeface="Poppins"/>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lt1"/>
              </a:solidFill>
              <a:latin typeface="Poppins"/>
              <a:ea typeface="Poppins"/>
              <a:cs typeface="Poppins"/>
              <a:sym typeface="Poppins"/>
            </a:endParaRPr>
          </a:p>
        </p:txBody>
      </p:sp>
      <p:sp>
        <p:nvSpPr>
          <p:cNvPr id="270" name="Google Shape;270;p21"/>
          <p:cNvSpPr txBox="1"/>
          <p:nvPr/>
        </p:nvSpPr>
        <p:spPr>
          <a:xfrm>
            <a:off x="48925" y="1780550"/>
            <a:ext cx="2385000" cy="8619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ru" sz="1100" b="0" i="0" u="none" strike="noStrike" cap="none">
                <a:solidFill>
                  <a:schemeClr val="lt1"/>
                </a:solidFill>
                <a:latin typeface="Poppins"/>
                <a:ea typeface="Poppins"/>
                <a:cs typeface="Poppins"/>
                <a:sym typeface="Poppins"/>
              </a:rPr>
              <a:t>50% of all fees are distributed to stakers and rewards fees from the NFT platform.</a:t>
            </a:r>
            <a:endParaRPr sz="1100" b="0" i="0" u="none" strike="noStrike" cap="none">
              <a:solidFill>
                <a:schemeClr val="lt1"/>
              </a:solidFill>
              <a:latin typeface="Poppins"/>
              <a:ea typeface="Poppins"/>
              <a:cs typeface="Poppins"/>
              <a:sym typeface="Poppins"/>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lt1"/>
              </a:solidFill>
              <a:latin typeface="Poppins"/>
              <a:ea typeface="Poppins"/>
              <a:cs typeface="Poppins"/>
              <a:sym typeface="Poppins"/>
            </a:endParaRPr>
          </a:p>
        </p:txBody>
      </p:sp>
      <p:sp>
        <p:nvSpPr>
          <p:cNvPr id="271" name="Google Shape;271;p21"/>
          <p:cNvSpPr txBox="1"/>
          <p:nvPr/>
        </p:nvSpPr>
        <p:spPr>
          <a:xfrm>
            <a:off x="71350" y="2849925"/>
            <a:ext cx="2385000" cy="8619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ru" sz="1100" b="0" i="0" u="none" strike="noStrike" cap="none">
                <a:solidFill>
                  <a:schemeClr val="lt1"/>
                </a:solidFill>
                <a:latin typeface="Poppins"/>
                <a:ea typeface="Poppins"/>
                <a:cs typeface="Poppins"/>
                <a:sym typeface="Poppins"/>
              </a:rPr>
              <a:t>25% of all NFT platform fees will go to operating expenses and buyback of tokens.</a:t>
            </a:r>
            <a:endParaRPr sz="1100" b="0" i="0" u="none" strike="noStrike" cap="none">
              <a:solidFill>
                <a:schemeClr val="lt1"/>
              </a:solidFill>
              <a:latin typeface="Poppins"/>
              <a:ea typeface="Poppins"/>
              <a:cs typeface="Poppins"/>
              <a:sym typeface="Poppins"/>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lt1"/>
              </a:solidFill>
              <a:latin typeface="Poppins"/>
              <a:ea typeface="Poppins"/>
              <a:cs typeface="Poppins"/>
              <a:sym typeface="Poppins"/>
            </a:endParaRPr>
          </a:p>
        </p:txBody>
      </p:sp>
      <p:sp>
        <p:nvSpPr>
          <p:cNvPr id="272" name="Google Shape;272;p21"/>
          <p:cNvSpPr txBox="1"/>
          <p:nvPr/>
        </p:nvSpPr>
        <p:spPr>
          <a:xfrm>
            <a:off x="71350" y="3953600"/>
            <a:ext cx="2385000" cy="1031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ru" sz="1100" b="0" i="0" u="none" strike="noStrike" cap="none">
                <a:solidFill>
                  <a:schemeClr val="lt1"/>
                </a:solidFill>
                <a:latin typeface="Poppins"/>
                <a:ea typeface="Poppins"/>
                <a:cs typeface="Poppins"/>
                <a:sym typeface="Poppins"/>
              </a:rPr>
              <a:t>25% all fees generated by the NFT platform are paid to QUAI DAO for Governance and  Management.</a:t>
            </a:r>
            <a:endParaRPr sz="1100" b="0" i="0" u="none" strike="noStrike" cap="none">
              <a:solidFill>
                <a:schemeClr val="lt1"/>
              </a:solidFill>
              <a:latin typeface="Poppins"/>
              <a:ea typeface="Poppins"/>
              <a:cs typeface="Poppins"/>
              <a:sym typeface="Poppins"/>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lt1"/>
              </a:solidFill>
              <a:latin typeface="Poppins"/>
              <a:ea typeface="Poppins"/>
              <a:cs typeface="Poppins"/>
              <a:sym typeface="Poppins"/>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pic>
        <p:nvPicPr>
          <p:cNvPr id="277" name="Google Shape;277;p22"/>
          <p:cNvPicPr preferRelativeResize="0"/>
          <p:nvPr/>
        </p:nvPicPr>
        <p:blipFill rotWithShape="1">
          <a:blip r:embed="rId3">
            <a:alphaModFix/>
          </a:blip>
          <a:srcRect/>
          <a:stretch/>
        </p:blipFill>
        <p:spPr>
          <a:xfrm>
            <a:off x="0" y="0"/>
            <a:ext cx="9144000" cy="5143500"/>
          </a:xfrm>
          <a:prstGeom prst="rect">
            <a:avLst/>
          </a:prstGeom>
          <a:noFill/>
          <a:ln>
            <a:noFill/>
          </a:ln>
        </p:spPr>
      </p:pic>
      <p:pic>
        <p:nvPicPr>
          <p:cNvPr id="278" name="Google Shape;278;p22"/>
          <p:cNvPicPr preferRelativeResize="0"/>
          <p:nvPr/>
        </p:nvPicPr>
        <p:blipFill rotWithShape="1">
          <a:blip r:embed="rId4">
            <a:alphaModFix/>
          </a:blip>
          <a:srcRect/>
          <a:stretch/>
        </p:blipFill>
        <p:spPr>
          <a:xfrm>
            <a:off x="0" y="1106425"/>
            <a:ext cx="3830700" cy="3067404"/>
          </a:xfrm>
          <a:prstGeom prst="rect">
            <a:avLst/>
          </a:prstGeom>
          <a:noFill/>
          <a:ln>
            <a:noFill/>
          </a:ln>
        </p:spPr>
      </p:pic>
      <p:pic>
        <p:nvPicPr>
          <p:cNvPr id="279" name="Google Shape;279;p22"/>
          <p:cNvPicPr preferRelativeResize="0"/>
          <p:nvPr/>
        </p:nvPicPr>
        <p:blipFill rotWithShape="1">
          <a:blip r:embed="rId5">
            <a:alphaModFix/>
          </a:blip>
          <a:srcRect/>
          <a:stretch/>
        </p:blipFill>
        <p:spPr>
          <a:xfrm>
            <a:off x="4703925" y="447715"/>
            <a:ext cx="2426175" cy="412260"/>
          </a:xfrm>
          <a:prstGeom prst="rect">
            <a:avLst/>
          </a:prstGeom>
          <a:noFill/>
          <a:ln>
            <a:noFill/>
          </a:ln>
        </p:spPr>
      </p:pic>
      <p:sp>
        <p:nvSpPr>
          <p:cNvPr id="280" name="Google Shape;280;p22"/>
          <p:cNvSpPr txBox="1"/>
          <p:nvPr/>
        </p:nvSpPr>
        <p:spPr>
          <a:xfrm>
            <a:off x="4671475" y="1106425"/>
            <a:ext cx="2912700" cy="646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500"/>
              <a:buFont typeface="Arial"/>
              <a:buNone/>
            </a:pPr>
            <a:r>
              <a:rPr lang="ru" sz="1500" b="0" i="0" u="none" strike="noStrike" cap="none">
                <a:solidFill>
                  <a:schemeClr val="lt1"/>
                </a:solidFill>
                <a:latin typeface="Poppins"/>
                <a:ea typeface="Poppins"/>
                <a:cs typeface="Poppins"/>
                <a:sym typeface="Poppins"/>
              </a:rPr>
              <a:t>Please reach out if you have any questions or feedback.</a:t>
            </a:r>
            <a:endParaRPr sz="1500" b="0" i="0" u="none" strike="noStrike" cap="none">
              <a:solidFill>
                <a:schemeClr val="lt1"/>
              </a:solidFill>
              <a:latin typeface="Poppins"/>
              <a:ea typeface="Poppins"/>
              <a:cs typeface="Poppins"/>
              <a:sym typeface="Poppins"/>
            </a:endParaRPr>
          </a:p>
        </p:txBody>
      </p:sp>
      <p:sp>
        <p:nvSpPr>
          <p:cNvPr id="281" name="Google Shape;281;p22"/>
          <p:cNvSpPr txBox="1"/>
          <p:nvPr/>
        </p:nvSpPr>
        <p:spPr>
          <a:xfrm>
            <a:off x="4671475" y="1884450"/>
            <a:ext cx="2952775" cy="461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ru" sz="1800" b="1" i="0" u="none" strike="noStrike" cap="none" dirty="0">
                <a:solidFill>
                  <a:schemeClr val="lt1"/>
                </a:solidFill>
                <a:latin typeface="Poppins"/>
                <a:ea typeface="Poppins"/>
                <a:cs typeface="Poppins"/>
                <a:sym typeface="Poppins"/>
              </a:rPr>
              <a:t>Email Address</a:t>
            </a:r>
            <a:endParaRPr sz="1800" b="1" i="0" u="none" strike="noStrike" cap="none" dirty="0">
              <a:solidFill>
                <a:schemeClr val="lt1"/>
              </a:solidFill>
              <a:latin typeface="Poppins"/>
              <a:ea typeface="Poppins"/>
              <a:cs typeface="Poppins"/>
              <a:sym typeface="Poppins"/>
            </a:endParaRPr>
          </a:p>
        </p:txBody>
      </p:sp>
      <p:sp>
        <p:nvSpPr>
          <p:cNvPr id="282" name="Google Shape;282;p22"/>
          <p:cNvSpPr txBox="1"/>
          <p:nvPr/>
        </p:nvSpPr>
        <p:spPr>
          <a:xfrm>
            <a:off x="4671475" y="2851900"/>
            <a:ext cx="2952775" cy="461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ru" sz="1800" b="1" i="0" u="none" strike="noStrike" cap="none" dirty="0">
                <a:solidFill>
                  <a:schemeClr val="lt1"/>
                </a:solidFill>
                <a:latin typeface="Poppins"/>
                <a:ea typeface="Poppins"/>
                <a:cs typeface="Poppins"/>
                <a:sym typeface="Poppins"/>
              </a:rPr>
              <a:t>Twitter</a:t>
            </a:r>
            <a:endParaRPr sz="1800" b="1" i="0" u="none" strike="noStrike" cap="none" dirty="0">
              <a:solidFill>
                <a:schemeClr val="lt1"/>
              </a:solidFill>
              <a:latin typeface="Poppins"/>
              <a:ea typeface="Poppins"/>
              <a:cs typeface="Poppins"/>
              <a:sym typeface="Poppins"/>
            </a:endParaRPr>
          </a:p>
        </p:txBody>
      </p:sp>
      <p:sp>
        <p:nvSpPr>
          <p:cNvPr id="283" name="Google Shape;283;p22"/>
          <p:cNvSpPr txBox="1"/>
          <p:nvPr/>
        </p:nvSpPr>
        <p:spPr>
          <a:xfrm>
            <a:off x="4671475" y="3895550"/>
            <a:ext cx="2912700" cy="461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ru" sz="1800" b="1" i="0" u="none" strike="noStrike" cap="none">
                <a:solidFill>
                  <a:schemeClr val="lt1"/>
                </a:solidFill>
                <a:latin typeface="Poppins"/>
                <a:ea typeface="Poppins"/>
                <a:cs typeface="Poppins"/>
                <a:sym typeface="Poppins"/>
              </a:rPr>
              <a:t>More details</a:t>
            </a:r>
            <a:endParaRPr sz="1800" b="1" i="0" u="none" strike="noStrike" cap="none">
              <a:solidFill>
                <a:schemeClr val="lt1"/>
              </a:solidFill>
              <a:latin typeface="Poppins"/>
              <a:ea typeface="Poppins"/>
              <a:cs typeface="Poppins"/>
              <a:sym typeface="Poppins"/>
            </a:endParaRPr>
          </a:p>
        </p:txBody>
      </p:sp>
      <p:sp>
        <p:nvSpPr>
          <p:cNvPr id="284" name="Google Shape;284;p22"/>
          <p:cNvSpPr txBox="1"/>
          <p:nvPr/>
        </p:nvSpPr>
        <p:spPr>
          <a:xfrm>
            <a:off x="4671475" y="2422350"/>
            <a:ext cx="3049800" cy="415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500"/>
              <a:buFont typeface="Arial"/>
              <a:buNone/>
            </a:pPr>
            <a:r>
              <a:rPr lang="ru" sz="1500" b="0" i="0" u="none" strike="noStrike" cap="none">
                <a:solidFill>
                  <a:schemeClr val="lt1"/>
                </a:solidFill>
                <a:latin typeface="Poppins"/>
                <a:ea typeface="Poppins"/>
                <a:cs typeface="Poppins"/>
                <a:sym typeface="Poppins"/>
              </a:rPr>
              <a:t>mediaeye@mediaeyenft.com</a:t>
            </a:r>
            <a:endParaRPr sz="1500" b="0" i="0" u="none" strike="noStrike" cap="none">
              <a:solidFill>
                <a:schemeClr val="lt1"/>
              </a:solidFill>
              <a:latin typeface="Poppins"/>
              <a:ea typeface="Poppins"/>
              <a:cs typeface="Poppins"/>
              <a:sym typeface="Poppins"/>
            </a:endParaRPr>
          </a:p>
        </p:txBody>
      </p:sp>
      <p:sp>
        <p:nvSpPr>
          <p:cNvPr id="285" name="Google Shape;285;p22"/>
          <p:cNvSpPr txBox="1"/>
          <p:nvPr/>
        </p:nvSpPr>
        <p:spPr>
          <a:xfrm>
            <a:off x="4671475" y="3396825"/>
            <a:ext cx="2750100" cy="415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500"/>
              <a:buFont typeface="Arial"/>
              <a:buNone/>
            </a:pPr>
            <a:r>
              <a:rPr lang="ru" sz="1500" b="0" i="0" u="none" strike="noStrike" cap="none">
                <a:solidFill>
                  <a:schemeClr val="lt1"/>
                </a:solidFill>
                <a:latin typeface="Poppins"/>
                <a:ea typeface="Poppins"/>
                <a:cs typeface="Poppins"/>
                <a:sym typeface="Poppins"/>
              </a:rPr>
              <a:t>Twitter.com/MeDIAeYeNFT</a:t>
            </a:r>
            <a:endParaRPr sz="1500" b="0" i="0" u="none" strike="noStrike" cap="none">
              <a:solidFill>
                <a:schemeClr val="lt1"/>
              </a:solidFill>
              <a:latin typeface="Poppins"/>
              <a:ea typeface="Poppins"/>
              <a:cs typeface="Poppins"/>
              <a:sym typeface="Poppins"/>
            </a:endParaRPr>
          </a:p>
        </p:txBody>
      </p:sp>
      <p:sp>
        <p:nvSpPr>
          <p:cNvPr id="286" name="Google Shape;286;p22"/>
          <p:cNvSpPr txBox="1"/>
          <p:nvPr/>
        </p:nvSpPr>
        <p:spPr>
          <a:xfrm>
            <a:off x="4671475" y="4371300"/>
            <a:ext cx="3649800" cy="415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500"/>
              <a:buFont typeface="Arial"/>
              <a:buNone/>
            </a:pPr>
            <a:r>
              <a:rPr lang="ru" sz="1500" b="0" i="0" u="none" strike="noStrike" cap="none">
                <a:solidFill>
                  <a:schemeClr val="lt1"/>
                </a:solidFill>
                <a:latin typeface="Poppins"/>
                <a:ea typeface="Poppins"/>
                <a:cs typeface="Poppins"/>
                <a:sym typeface="Poppins"/>
              </a:rPr>
              <a:t>docs.mediaeyenft.com</a:t>
            </a:r>
            <a:endParaRPr sz="1500" b="0" i="0" u="none" strike="noStrike" cap="none">
              <a:solidFill>
                <a:schemeClr val="lt1"/>
              </a:solidFill>
              <a:latin typeface="Poppins"/>
              <a:ea typeface="Poppins"/>
              <a:cs typeface="Poppins"/>
              <a:sym typeface="Poppin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pic>
        <p:nvPicPr>
          <p:cNvPr id="74" name="Google Shape;74;p3"/>
          <p:cNvPicPr preferRelativeResize="0"/>
          <p:nvPr/>
        </p:nvPicPr>
        <p:blipFill rotWithShape="1">
          <a:blip r:embed="rId3">
            <a:alphaModFix/>
          </a:blip>
          <a:srcRect/>
          <a:stretch/>
        </p:blipFill>
        <p:spPr>
          <a:xfrm>
            <a:off x="0" y="0"/>
            <a:ext cx="9144000" cy="5143500"/>
          </a:xfrm>
          <a:prstGeom prst="rect">
            <a:avLst/>
          </a:prstGeom>
          <a:noFill/>
          <a:ln>
            <a:noFill/>
          </a:ln>
        </p:spPr>
      </p:pic>
      <p:pic>
        <p:nvPicPr>
          <p:cNvPr id="75" name="Google Shape;75;p3"/>
          <p:cNvPicPr preferRelativeResize="0"/>
          <p:nvPr/>
        </p:nvPicPr>
        <p:blipFill rotWithShape="1">
          <a:blip r:embed="rId4">
            <a:alphaModFix/>
          </a:blip>
          <a:srcRect/>
          <a:stretch/>
        </p:blipFill>
        <p:spPr>
          <a:xfrm>
            <a:off x="6592650" y="0"/>
            <a:ext cx="2551350" cy="5143500"/>
          </a:xfrm>
          <a:prstGeom prst="rect">
            <a:avLst/>
          </a:prstGeom>
          <a:noFill/>
          <a:ln>
            <a:noFill/>
          </a:ln>
        </p:spPr>
      </p:pic>
      <p:pic>
        <p:nvPicPr>
          <p:cNvPr id="76" name="Google Shape;76;p3"/>
          <p:cNvPicPr preferRelativeResize="0"/>
          <p:nvPr/>
        </p:nvPicPr>
        <p:blipFill rotWithShape="1">
          <a:blip r:embed="rId5">
            <a:alphaModFix/>
          </a:blip>
          <a:srcRect/>
          <a:stretch/>
        </p:blipFill>
        <p:spPr>
          <a:xfrm>
            <a:off x="3590913" y="0"/>
            <a:ext cx="5553075" cy="5143500"/>
          </a:xfrm>
          <a:prstGeom prst="rect">
            <a:avLst/>
          </a:prstGeom>
          <a:noFill/>
          <a:ln>
            <a:noFill/>
          </a:ln>
        </p:spPr>
      </p:pic>
      <p:pic>
        <p:nvPicPr>
          <p:cNvPr id="77" name="Google Shape;77;p3"/>
          <p:cNvPicPr preferRelativeResize="0"/>
          <p:nvPr/>
        </p:nvPicPr>
        <p:blipFill rotWithShape="1">
          <a:blip r:embed="rId6">
            <a:alphaModFix/>
          </a:blip>
          <a:srcRect/>
          <a:stretch/>
        </p:blipFill>
        <p:spPr>
          <a:xfrm flipH="1">
            <a:off x="334850" y="873350"/>
            <a:ext cx="37975" cy="816600"/>
          </a:xfrm>
          <a:prstGeom prst="rect">
            <a:avLst/>
          </a:prstGeom>
          <a:noFill/>
          <a:ln>
            <a:noFill/>
          </a:ln>
        </p:spPr>
      </p:pic>
      <p:sp>
        <p:nvSpPr>
          <p:cNvPr id="78" name="Google Shape;78;p3"/>
          <p:cNvSpPr txBox="1"/>
          <p:nvPr/>
        </p:nvSpPr>
        <p:spPr>
          <a:xfrm>
            <a:off x="562625" y="733200"/>
            <a:ext cx="3292500" cy="17238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500"/>
              <a:buFont typeface="Arial"/>
              <a:buNone/>
            </a:pPr>
            <a:r>
              <a:rPr lang="ru" sz="2500" b="1" i="0" u="none" strike="noStrike" cap="none">
                <a:solidFill>
                  <a:schemeClr val="lt1"/>
                </a:solidFill>
                <a:latin typeface="Poppins"/>
                <a:ea typeface="Poppins"/>
                <a:cs typeface="Poppins"/>
                <a:sym typeface="Poppins"/>
              </a:rPr>
              <a:t>NFT market skyrocketed in the first half of 2021, topping $40bn</a:t>
            </a:r>
            <a:endParaRPr sz="2300" b="1" i="0" u="none" strike="noStrike" cap="none">
              <a:solidFill>
                <a:schemeClr val="lt1"/>
              </a:solidFill>
              <a:latin typeface="Arial"/>
              <a:ea typeface="Arial"/>
              <a:cs typeface="Arial"/>
              <a:sym typeface="Arial"/>
            </a:endParaRPr>
          </a:p>
        </p:txBody>
      </p:sp>
      <p:sp>
        <p:nvSpPr>
          <p:cNvPr id="79" name="Google Shape;79;p3"/>
          <p:cNvSpPr txBox="1"/>
          <p:nvPr/>
        </p:nvSpPr>
        <p:spPr>
          <a:xfrm>
            <a:off x="272125" y="2708200"/>
            <a:ext cx="3751200" cy="16392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1400"/>
              <a:buFont typeface="Arial"/>
              <a:buNone/>
            </a:pPr>
            <a:r>
              <a:rPr lang="ru" sz="1400" b="0" i="0" u="none" strike="noStrike" cap="none">
                <a:solidFill>
                  <a:schemeClr val="lt1"/>
                </a:solidFill>
                <a:latin typeface="Arial"/>
                <a:ea typeface="Arial"/>
                <a:cs typeface="Arial"/>
                <a:sym typeface="Arial"/>
              </a:rPr>
              <a:t>The market cap jumped more than  10x and more mainstream applications of NFTs, notably NBA Top Shot, have also broken into popular culture, capturing more than 800,000 users and growing its monthly sales from $44M to $232M in Q1 of 2021 alone.</a:t>
            </a: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pic>
        <p:nvPicPr>
          <p:cNvPr id="84" name="Google Shape;84;p4"/>
          <p:cNvPicPr preferRelativeResize="0"/>
          <p:nvPr/>
        </p:nvPicPr>
        <p:blipFill rotWithShape="1">
          <a:blip r:embed="rId3">
            <a:alphaModFix/>
          </a:blip>
          <a:srcRect/>
          <a:stretch/>
        </p:blipFill>
        <p:spPr>
          <a:xfrm>
            <a:off x="0" y="0"/>
            <a:ext cx="9144000" cy="5143500"/>
          </a:xfrm>
          <a:prstGeom prst="rect">
            <a:avLst/>
          </a:prstGeom>
          <a:noFill/>
          <a:ln>
            <a:noFill/>
          </a:ln>
        </p:spPr>
      </p:pic>
      <p:pic>
        <p:nvPicPr>
          <p:cNvPr id="85" name="Google Shape;85;p4"/>
          <p:cNvPicPr preferRelativeResize="0"/>
          <p:nvPr/>
        </p:nvPicPr>
        <p:blipFill rotWithShape="1">
          <a:blip r:embed="rId4">
            <a:alphaModFix/>
          </a:blip>
          <a:srcRect/>
          <a:stretch/>
        </p:blipFill>
        <p:spPr>
          <a:xfrm>
            <a:off x="0" y="218776"/>
            <a:ext cx="9144003" cy="4924724"/>
          </a:xfrm>
          <a:prstGeom prst="rect">
            <a:avLst/>
          </a:prstGeom>
          <a:noFill/>
          <a:ln>
            <a:noFill/>
          </a:ln>
        </p:spPr>
      </p:pic>
      <p:pic>
        <p:nvPicPr>
          <p:cNvPr id="86" name="Google Shape;86;p4"/>
          <p:cNvPicPr preferRelativeResize="0"/>
          <p:nvPr/>
        </p:nvPicPr>
        <p:blipFill rotWithShape="1">
          <a:blip r:embed="rId5">
            <a:alphaModFix/>
          </a:blip>
          <a:srcRect/>
          <a:stretch/>
        </p:blipFill>
        <p:spPr>
          <a:xfrm>
            <a:off x="4641700" y="0"/>
            <a:ext cx="4532751" cy="4946099"/>
          </a:xfrm>
          <a:prstGeom prst="rect">
            <a:avLst/>
          </a:prstGeom>
          <a:noFill/>
          <a:ln>
            <a:noFill/>
          </a:ln>
        </p:spPr>
      </p:pic>
      <p:pic>
        <p:nvPicPr>
          <p:cNvPr id="87" name="Google Shape;87;p4"/>
          <p:cNvPicPr preferRelativeResize="0"/>
          <p:nvPr/>
        </p:nvPicPr>
        <p:blipFill rotWithShape="1">
          <a:blip r:embed="rId5">
            <a:alphaModFix/>
          </a:blip>
          <a:srcRect/>
          <a:stretch/>
        </p:blipFill>
        <p:spPr>
          <a:xfrm rot="10800000">
            <a:off x="0" y="137950"/>
            <a:ext cx="4587226" cy="5005550"/>
          </a:xfrm>
          <a:prstGeom prst="rect">
            <a:avLst/>
          </a:prstGeom>
          <a:noFill/>
          <a:ln>
            <a:noFill/>
          </a:ln>
        </p:spPr>
      </p:pic>
      <p:pic>
        <p:nvPicPr>
          <p:cNvPr id="88" name="Google Shape;88;p4"/>
          <p:cNvPicPr preferRelativeResize="0"/>
          <p:nvPr/>
        </p:nvPicPr>
        <p:blipFill rotWithShape="1">
          <a:blip r:embed="rId6">
            <a:alphaModFix/>
          </a:blip>
          <a:srcRect/>
          <a:stretch/>
        </p:blipFill>
        <p:spPr>
          <a:xfrm>
            <a:off x="2571175" y="1626075"/>
            <a:ext cx="3979174" cy="17611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4" name="Google Shape;54;p5"/>
          <p:cNvPicPr preferRelativeResize="0"/>
          <p:nvPr/>
        </p:nvPicPr>
        <p:blipFill rotWithShape="1">
          <a:blip r:embed="rId3">
            <a:alphaModFix/>
          </a:blip>
          <a:srcRect/>
          <a:stretch/>
        </p:blipFill>
        <p:spPr>
          <a:xfrm>
            <a:off x="0" y="0"/>
            <a:ext cx="9144000" cy="5143500"/>
          </a:xfrm>
          <a:prstGeom prst="rect">
            <a:avLst/>
          </a:prstGeom>
          <a:noFill/>
          <a:ln>
            <a:noFill/>
          </a:ln>
        </p:spPr>
      </p:pic>
      <p:pic>
        <p:nvPicPr>
          <p:cNvPr id="55" name="Google Shape;55;p5"/>
          <p:cNvPicPr preferRelativeResize="0"/>
          <p:nvPr/>
        </p:nvPicPr>
        <p:blipFill rotWithShape="1">
          <a:blip r:embed="rId4">
            <a:alphaModFix/>
          </a:blip>
          <a:srcRect/>
          <a:stretch/>
        </p:blipFill>
        <p:spPr>
          <a:xfrm>
            <a:off x="6710356" y="0"/>
            <a:ext cx="2433638" cy="5143500"/>
          </a:xfrm>
          <a:prstGeom prst="rect">
            <a:avLst/>
          </a:prstGeom>
          <a:noFill/>
          <a:ln>
            <a:noFill/>
          </a:ln>
        </p:spPr>
      </p:pic>
      <p:pic>
        <p:nvPicPr>
          <p:cNvPr id="56" name="Google Shape;56;p5"/>
          <p:cNvPicPr preferRelativeResize="0"/>
          <p:nvPr/>
        </p:nvPicPr>
        <p:blipFill rotWithShape="1">
          <a:blip r:embed="rId5">
            <a:alphaModFix/>
          </a:blip>
          <a:srcRect/>
          <a:stretch/>
        </p:blipFill>
        <p:spPr>
          <a:xfrm>
            <a:off x="5094025" y="-51625"/>
            <a:ext cx="4049976" cy="4834000"/>
          </a:xfrm>
          <a:prstGeom prst="rect">
            <a:avLst/>
          </a:prstGeom>
          <a:noFill/>
          <a:ln>
            <a:noFill/>
          </a:ln>
        </p:spPr>
      </p:pic>
      <p:pic>
        <p:nvPicPr>
          <p:cNvPr id="57" name="Google Shape;57;p5"/>
          <p:cNvPicPr preferRelativeResize="0"/>
          <p:nvPr/>
        </p:nvPicPr>
        <p:blipFill rotWithShape="1">
          <a:blip r:embed="rId6">
            <a:alphaModFix/>
          </a:blip>
          <a:srcRect/>
          <a:stretch/>
        </p:blipFill>
        <p:spPr>
          <a:xfrm flipH="1">
            <a:off x="334850" y="873350"/>
            <a:ext cx="37975" cy="816600"/>
          </a:xfrm>
          <a:prstGeom prst="rect">
            <a:avLst/>
          </a:prstGeom>
          <a:noFill/>
          <a:ln>
            <a:noFill/>
          </a:ln>
        </p:spPr>
      </p:pic>
      <p:sp>
        <p:nvSpPr>
          <p:cNvPr id="58" name="Google Shape;58;p5"/>
          <p:cNvSpPr txBox="1"/>
          <p:nvPr/>
        </p:nvSpPr>
        <p:spPr>
          <a:xfrm>
            <a:off x="372825" y="2159300"/>
            <a:ext cx="4713300" cy="31401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1000"/>
              <a:buFont typeface="Arial"/>
              <a:buNone/>
            </a:pPr>
            <a:r>
              <a:rPr lang="ru" sz="1000" b="0" i="0" u="none" strike="noStrike" cap="none" dirty="0">
                <a:solidFill>
                  <a:schemeClr val="lt1"/>
                </a:solidFill>
                <a:latin typeface="Poppins"/>
                <a:ea typeface="Poppins"/>
                <a:cs typeface="Poppins"/>
                <a:sym typeface="Poppins"/>
              </a:rPr>
              <a:t>MeDIA eYe is a cross chain non</a:t>
            </a:r>
            <a:r>
              <a:rPr lang="en-US" sz="1000" dirty="0">
                <a:solidFill>
                  <a:schemeClr val="lt1"/>
                </a:solidFill>
                <a:latin typeface="Poppins"/>
                <a:ea typeface="Poppins"/>
                <a:cs typeface="Poppins"/>
                <a:sym typeface="Poppins"/>
              </a:rPr>
              <a:t>-</a:t>
            </a:r>
            <a:r>
              <a:rPr lang="ru" sz="1000" b="0" i="0" u="none" strike="noStrike" cap="none" dirty="0">
                <a:solidFill>
                  <a:schemeClr val="lt1"/>
                </a:solidFill>
                <a:latin typeface="Poppins"/>
                <a:ea typeface="Poppins"/>
                <a:cs typeface="Poppins"/>
                <a:sym typeface="Poppins"/>
              </a:rPr>
              <a:t>custodial NFT platform developed by technology enthusiasts and entrepreneurs to reduce the complexities around creating NFT media campaigns for brands, artists, gamers, entertainers, social media, crypto protocols, collectors and others, interested in increasing brand awareness, reach, engagement, immutably store value or transfer digital assets, efficiently. </a:t>
            </a:r>
            <a:endParaRPr sz="1000" b="0" i="0" u="none" strike="noStrike" cap="none" dirty="0">
              <a:solidFill>
                <a:schemeClr val="lt1"/>
              </a:solidFill>
              <a:latin typeface="Poppins"/>
              <a:ea typeface="Poppins"/>
              <a:cs typeface="Poppins"/>
              <a:sym typeface="Poppins"/>
            </a:endParaRPr>
          </a:p>
          <a:p>
            <a:pPr marL="0" marR="0" lvl="0" indent="0" algn="l" rtl="0">
              <a:lnSpc>
                <a:spcPct val="115000"/>
              </a:lnSpc>
              <a:spcBef>
                <a:spcPts val="0"/>
              </a:spcBef>
              <a:spcAft>
                <a:spcPts val="0"/>
              </a:spcAft>
              <a:buClr>
                <a:schemeClr val="dk1"/>
              </a:buClr>
              <a:buSzPts val="1100"/>
              <a:buFont typeface="Arial"/>
              <a:buNone/>
            </a:pPr>
            <a:endParaRPr sz="1000" b="0" i="0" u="none" strike="noStrike" cap="none" dirty="0">
              <a:solidFill>
                <a:schemeClr val="lt1"/>
              </a:solidFill>
              <a:latin typeface="Poppins"/>
              <a:ea typeface="Poppins"/>
              <a:cs typeface="Poppins"/>
              <a:sym typeface="Poppins"/>
            </a:endParaRPr>
          </a:p>
          <a:p>
            <a:pPr marL="0" marR="0" lvl="0" indent="0" algn="l" rtl="0">
              <a:lnSpc>
                <a:spcPct val="115000"/>
              </a:lnSpc>
              <a:spcBef>
                <a:spcPts val="0"/>
              </a:spcBef>
              <a:spcAft>
                <a:spcPts val="0"/>
              </a:spcAft>
              <a:buClr>
                <a:srgbClr val="000000"/>
              </a:buClr>
              <a:buSzPts val="1000"/>
              <a:buFont typeface="Arial"/>
              <a:buNone/>
            </a:pPr>
            <a:r>
              <a:rPr lang="ru" sz="1000" b="0" i="0" u="none" strike="noStrike" cap="none" dirty="0">
                <a:solidFill>
                  <a:schemeClr val="lt1"/>
                </a:solidFill>
                <a:latin typeface="Poppins"/>
                <a:ea typeface="Poppins"/>
                <a:cs typeface="Poppins"/>
                <a:sym typeface="Poppins"/>
              </a:rPr>
              <a:t>Other use cases of the MeDIA eYe platform include digital assets and rewards for gamers, sports fans, esports and bespoke NFTs to commemorate events or alternative forms of direct-digital experiences.</a:t>
            </a:r>
            <a:endParaRPr sz="1000" b="0" i="0" u="none" strike="noStrike" cap="none" dirty="0">
              <a:solidFill>
                <a:schemeClr val="lt1"/>
              </a:solidFill>
              <a:latin typeface="Poppins"/>
              <a:ea typeface="Poppins"/>
              <a:cs typeface="Poppins"/>
              <a:sym typeface="Poppins"/>
            </a:endParaRPr>
          </a:p>
          <a:p>
            <a:pPr marL="0" marR="0" lvl="0" indent="0" algn="l" rtl="0">
              <a:lnSpc>
                <a:spcPct val="115000"/>
              </a:lnSpc>
              <a:spcBef>
                <a:spcPts val="0"/>
              </a:spcBef>
              <a:spcAft>
                <a:spcPts val="0"/>
              </a:spcAft>
              <a:buClr>
                <a:schemeClr val="dk1"/>
              </a:buClr>
              <a:buSzPts val="1100"/>
              <a:buFont typeface="Arial"/>
              <a:buNone/>
            </a:pPr>
            <a:endParaRPr sz="1000" b="0" i="0" u="none" strike="noStrike" cap="none" dirty="0">
              <a:solidFill>
                <a:schemeClr val="lt1"/>
              </a:solidFill>
              <a:latin typeface="Poppins"/>
              <a:ea typeface="Poppins"/>
              <a:cs typeface="Poppins"/>
              <a:sym typeface="Poppins"/>
            </a:endParaRPr>
          </a:p>
          <a:p>
            <a:pPr marL="0" marR="0" lvl="0" indent="0" algn="l" rtl="0">
              <a:lnSpc>
                <a:spcPct val="115000"/>
              </a:lnSpc>
              <a:spcBef>
                <a:spcPts val="0"/>
              </a:spcBef>
              <a:spcAft>
                <a:spcPts val="0"/>
              </a:spcAft>
              <a:buClr>
                <a:srgbClr val="000000"/>
              </a:buClr>
              <a:buSzPts val="1000"/>
              <a:buFont typeface="Arial"/>
              <a:buNone/>
            </a:pPr>
            <a:r>
              <a:rPr lang="ru" sz="1000" b="0" i="0" u="none" strike="noStrike" cap="none" dirty="0">
                <a:solidFill>
                  <a:schemeClr val="lt1"/>
                </a:solidFill>
                <a:latin typeface="Poppins"/>
                <a:ea typeface="Poppins"/>
                <a:cs typeface="Poppins"/>
                <a:sym typeface="Poppins"/>
              </a:rPr>
              <a:t>MeDIA NFT Portal puts the power of blockchain to work for your next marketing campaign, promotion, rewards program or creating a collectible.​</a:t>
            </a:r>
            <a:endParaRPr sz="1000" b="0" i="0" u="none" strike="noStrike" cap="none" dirty="0">
              <a:solidFill>
                <a:schemeClr val="lt1"/>
              </a:solidFill>
              <a:latin typeface="Poppins"/>
              <a:ea typeface="Poppins"/>
              <a:cs typeface="Poppins"/>
              <a:sym typeface="Poppins"/>
            </a:endParaRPr>
          </a:p>
          <a:p>
            <a:pPr marL="0" marR="0" lvl="0" indent="0" algn="l" rtl="0">
              <a:lnSpc>
                <a:spcPct val="115000"/>
              </a:lnSpc>
              <a:spcBef>
                <a:spcPts val="0"/>
              </a:spcBef>
              <a:spcAft>
                <a:spcPts val="0"/>
              </a:spcAft>
              <a:buClr>
                <a:schemeClr val="dk1"/>
              </a:buClr>
              <a:buSzPts val="1100"/>
              <a:buFont typeface="Arial"/>
              <a:buNone/>
            </a:pPr>
            <a:endParaRPr sz="1000" b="0" i="0" u="none" strike="noStrike" cap="none" dirty="0">
              <a:solidFill>
                <a:schemeClr val="lt1"/>
              </a:solidFill>
              <a:latin typeface="Poppins"/>
              <a:ea typeface="Poppins"/>
              <a:cs typeface="Poppins"/>
              <a:sym typeface="Poppins"/>
            </a:endParaRPr>
          </a:p>
          <a:p>
            <a:pPr marL="0" marR="0" lvl="0" indent="0" algn="l" rtl="0">
              <a:lnSpc>
                <a:spcPct val="115000"/>
              </a:lnSpc>
              <a:spcBef>
                <a:spcPts val="0"/>
              </a:spcBef>
              <a:spcAft>
                <a:spcPts val="0"/>
              </a:spcAft>
              <a:buClr>
                <a:srgbClr val="000000"/>
              </a:buClr>
              <a:buSzPts val="800"/>
              <a:buFont typeface="Arial"/>
              <a:buNone/>
            </a:pPr>
            <a:endParaRPr sz="800" b="0" i="0" u="none" strike="noStrike" cap="none" dirty="0">
              <a:solidFill>
                <a:schemeClr val="lt1"/>
              </a:solidFill>
              <a:latin typeface="Arial"/>
              <a:ea typeface="Arial"/>
              <a:cs typeface="Arial"/>
              <a:sym typeface="Arial"/>
            </a:endParaRPr>
          </a:p>
        </p:txBody>
      </p:sp>
      <p:pic>
        <p:nvPicPr>
          <p:cNvPr id="59" name="Google Shape;59;p5"/>
          <p:cNvPicPr preferRelativeResize="0"/>
          <p:nvPr/>
        </p:nvPicPr>
        <p:blipFill>
          <a:blip r:embed="rId7">
            <a:alphaModFix/>
          </a:blip>
          <a:stretch>
            <a:fillRect/>
          </a:stretch>
        </p:blipFill>
        <p:spPr>
          <a:xfrm>
            <a:off x="525425" y="826275"/>
            <a:ext cx="3805732" cy="9107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pic>
        <p:nvPicPr>
          <p:cNvPr id="222" name="Google Shape;222;gec1d3422a3_0_0"/>
          <p:cNvPicPr preferRelativeResize="0"/>
          <p:nvPr/>
        </p:nvPicPr>
        <p:blipFill rotWithShape="1">
          <a:blip r:embed="rId3">
            <a:alphaModFix/>
          </a:blip>
          <a:srcRect/>
          <a:stretch/>
        </p:blipFill>
        <p:spPr>
          <a:xfrm>
            <a:off x="18315" y="0"/>
            <a:ext cx="9144000" cy="5143500"/>
          </a:xfrm>
          <a:prstGeom prst="rect">
            <a:avLst/>
          </a:prstGeom>
          <a:noFill/>
          <a:ln>
            <a:noFill/>
          </a:ln>
        </p:spPr>
      </p:pic>
      <p:pic>
        <p:nvPicPr>
          <p:cNvPr id="223" name="Google Shape;223;gec1d3422a3_0_0"/>
          <p:cNvPicPr preferRelativeResize="0"/>
          <p:nvPr/>
        </p:nvPicPr>
        <p:blipFill>
          <a:blip r:embed="rId4">
            <a:alphaModFix/>
          </a:blip>
          <a:stretch>
            <a:fillRect/>
          </a:stretch>
        </p:blipFill>
        <p:spPr>
          <a:xfrm>
            <a:off x="6" y="0"/>
            <a:ext cx="6948488" cy="5143500"/>
          </a:xfrm>
          <a:prstGeom prst="rect">
            <a:avLst/>
          </a:prstGeom>
          <a:noFill/>
          <a:ln>
            <a:noFill/>
          </a:ln>
        </p:spPr>
      </p:pic>
      <p:pic>
        <p:nvPicPr>
          <p:cNvPr id="224" name="Google Shape;224;gec1d3422a3_0_0"/>
          <p:cNvPicPr preferRelativeResize="0"/>
          <p:nvPr/>
        </p:nvPicPr>
        <p:blipFill>
          <a:blip r:embed="rId5">
            <a:alphaModFix/>
          </a:blip>
          <a:stretch>
            <a:fillRect/>
          </a:stretch>
        </p:blipFill>
        <p:spPr>
          <a:xfrm>
            <a:off x="4705375" y="983700"/>
            <a:ext cx="3850649" cy="586175"/>
          </a:xfrm>
          <a:prstGeom prst="rect">
            <a:avLst/>
          </a:prstGeom>
          <a:noFill/>
          <a:ln>
            <a:noFill/>
          </a:ln>
        </p:spPr>
      </p:pic>
      <p:sp>
        <p:nvSpPr>
          <p:cNvPr id="225" name="Google Shape;225;gec1d3422a3_0_0"/>
          <p:cNvSpPr txBox="1"/>
          <p:nvPr/>
        </p:nvSpPr>
        <p:spPr>
          <a:xfrm>
            <a:off x="4944044" y="1990665"/>
            <a:ext cx="4008900" cy="1918957"/>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700"/>
              <a:buFont typeface="Arial"/>
              <a:buNone/>
            </a:pPr>
            <a:r>
              <a:rPr lang="en-US" dirty="0" err="1">
                <a:solidFill>
                  <a:schemeClr val="lt1"/>
                </a:solidFill>
              </a:rPr>
              <a:t>MeDIA</a:t>
            </a:r>
            <a:r>
              <a:rPr lang="en-US" dirty="0">
                <a:solidFill>
                  <a:schemeClr val="lt1"/>
                </a:solidFill>
              </a:rPr>
              <a:t> </a:t>
            </a:r>
            <a:r>
              <a:rPr lang="en-US" dirty="0" err="1">
                <a:solidFill>
                  <a:schemeClr val="lt1"/>
                </a:solidFill>
              </a:rPr>
              <a:t>eYe</a:t>
            </a:r>
            <a:r>
              <a:rPr lang="en-US" dirty="0">
                <a:solidFill>
                  <a:schemeClr val="lt1"/>
                </a:solidFill>
              </a:rPr>
              <a:t> is looking into the future of NFTs’ immense influence within the </a:t>
            </a:r>
            <a:r>
              <a:rPr lang="en-US" b="0" i="0" u="none" strike="noStrike" cap="none" dirty="0">
                <a:solidFill>
                  <a:schemeClr val="lt1"/>
                </a:solidFill>
                <a:latin typeface="Arial"/>
                <a:ea typeface="Arial"/>
                <a:cs typeface="Arial"/>
                <a:sym typeface="Arial"/>
              </a:rPr>
              <a:t>Metaverse, a collective virtual shared space, created by the convergence of virtually enhanced physical reality. </a:t>
            </a:r>
            <a:r>
              <a:rPr lang="en-US" dirty="0" err="1">
                <a:solidFill>
                  <a:schemeClr val="lt1"/>
                </a:solidFill>
              </a:rPr>
              <a:t>MeDIA</a:t>
            </a:r>
            <a:r>
              <a:rPr lang="en-US" dirty="0">
                <a:solidFill>
                  <a:schemeClr val="lt1"/>
                </a:solidFill>
              </a:rPr>
              <a:t> </a:t>
            </a:r>
            <a:r>
              <a:rPr lang="en-US" dirty="0" err="1">
                <a:solidFill>
                  <a:schemeClr val="lt1"/>
                </a:solidFill>
              </a:rPr>
              <a:t>eYe</a:t>
            </a:r>
            <a:r>
              <a:rPr lang="en-US" dirty="0">
                <a:solidFill>
                  <a:schemeClr val="lt1"/>
                </a:solidFill>
              </a:rPr>
              <a:t> NFT Platform is designed to help integrate the physical into the virtual reality existing on the blockchain.</a:t>
            </a:r>
            <a:endParaRPr b="0" i="0" u="none" strike="noStrike" cap="none" dirty="0">
              <a:solidFill>
                <a:schemeClr val="lt1"/>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pic>
        <p:nvPicPr>
          <p:cNvPr id="230" name="Google Shape;230;gec1d3422a3_0_12"/>
          <p:cNvPicPr preferRelativeResize="0"/>
          <p:nvPr/>
        </p:nvPicPr>
        <p:blipFill rotWithShape="1">
          <a:blip r:embed="rId3">
            <a:alphaModFix/>
          </a:blip>
          <a:srcRect/>
          <a:stretch/>
        </p:blipFill>
        <p:spPr>
          <a:xfrm>
            <a:off x="18315" y="0"/>
            <a:ext cx="9144000" cy="5143500"/>
          </a:xfrm>
          <a:prstGeom prst="rect">
            <a:avLst/>
          </a:prstGeom>
          <a:noFill/>
          <a:ln>
            <a:noFill/>
          </a:ln>
        </p:spPr>
      </p:pic>
      <p:pic>
        <p:nvPicPr>
          <p:cNvPr id="231" name="Google Shape;231;gec1d3422a3_0_12"/>
          <p:cNvPicPr preferRelativeResize="0"/>
          <p:nvPr/>
        </p:nvPicPr>
        <p:blipFill>
          <a:blip r:embed="rId4">
            <a:alphaModFix/>
          </a:blip>
          <a:stretch>
            <a:fillRect/>
          </a:stretch>
        </p:blipFill>
        <p:spPr>
          <a:xfrm>
            <a:off x="316775" y="1201675"/>
            <a:ext cx="3946401" cy="546825"/>
          </a:xfrm>
          <a:prstGeom prst="rect">
            <a:avLst/>
          </a:prstGeom>
          <a:noFill/>
          <a:ln>
            <a:noFill/>
          </a:ln>
        </p:spPr>
      </p:pic>
      <p:sp>
        <p:nvSpPr>
          <p:cNvPr id="232" name="Google Shape;232;gec1d3422a3_0_12"/>
          <p:cNvSpPr txBox="1"/>
          <p:nvPr/>
        </p:nvSpPr>
        <p:spPr>
          <a:xfrm>
            <a:off x="563100" y="2022564"/>
            <a:ext cx="3765060" cy="1883562"/>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900"/>
              <a:buFont typeface="Arial"/>
              <a:buNone/>
            </a:pPr>
            <a:r>
              <a:rPr lang="en-US" sz="1600" b="0" i="0" u="none" strike="noStrike" cap="none" dirty="0">
                <a:solidFill>
                  <a:schemeClr val="lt1"/>
                </a:solidFill>
                <a:latin typeface="Arial"/>
                <a:ea typeface="Arial"/>
                <a:cs typeface="Arial"/>
                <a:sym typeface="Arial"/>
              </a:rPr>
              <a:t>The digital nature of NFTs has resulted in some exciting new developments.  </a:t>
            </a:r>
            <a:r>
              <a:rPr lang="en-US" sz="1600" dirty="0">
                <a:solidFill>
                  <a:schemeClr val="lt1"/>
                </a:solidFill>
              </a:rPr>
              <a:t>Gaming mixed with </a:t>
            </a:r>
            <a:r>
              <a:rPr lang="en-US" sz="1600" dirty="0" err="1">
                <a:solidFill>
                  <a:schemeClr val="lt1"/>
                </a:solidFill>
              </a:rPr>
              <a:t>DeFi</a:t>
            </a:r>
            <a:r>
              <a:rPr lang="en-US" sz="1600" dirty="0">
                <a:solidFill>
                  <a:schemeClr val="lt1"/>
                </a:solidFill>
              </a:rPr>
              <a:t> is delivering amazing traction for gaming and digital experiences, NFTs stand at the forefront of these exciting new markets.</a:t>
            </a:r>
            <a:endParaRPr sz="1600" b="0" i="0" u="none" strike="noStrike" cap="none" dirty="0">
              <a:solidFill>
                <a:schemeClr val="lt1"/>
              </a:solidFill>
              <a:latin typeface="Arial"/>
              <a:ea typeface="Arial"/>
              <a:cs typeface="Arial"/>
              <a:sym typeface="Arial"/>
            </a:endParaRPr>
          </a:p>
        </p:txBody>
      </p:sp>
      <p:pic>
        <p:nvPicPr>
          <p:cNvPr id="233" name="Google Shape;233;gec1d3422a3_0_12"/>
          <p:cNvPicPr preferRelativeResize="0"/>
          <p:nvPr/>
        </p:nvPicPr>
        <p:blipFill>
          <a:blip r:embed="rId5">
            <a:alphaModFix/>
          </a:blip>
          <a:stretch>
            <a:fillRect/>
          </a:stretch>
        </p:blipFill>
        <p:spPr>
          <a:xfrm>
            <a:off x="4052505" y="0"/>
            <a:ext cx="5073180" cy="514350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pic>
        <p:nvPicPr>
          <p:cNvPr id="103" name="Google Shape;103;p6"/>
          <p:cNvPicPr preferRelativeResize="0"/>
          <p:nvPr/>
        </p:nvPicPr>
        <p:blipFill rotWithShape="1">
          <a:blip r:embed="rId3">
            <a:alphaModFix/>
          </a:blip>
          <a:srcRect/>
          <a:stretch/>
        </p:blipFill>
        <p:spPr>
          <a:xfrm>
            <a:off x="0" y="0"/>
            <a:ext cx="9144000" cy="5143500"/>
          </a:xfrm>
          <a:prstGeom prst="rect">
            <a:avLst/>
          </a:prstGeom>
          <a:noFill/>
          <a:ln>
            <a:noFill/>
          </a:ln>
        </p:spPr>
      </p:pic>
      <p:pic>
        <p:nvPicPr>
          <p:cNvPr id="104" name="Google Shape;104;p6"/>
          <p:cNvPicPr preferRelativeResize="0"/>
          <p:nvPr/>
        </p:nvPicPr>
        <p:blipFill rotWithShape="1">
          <a:blip r:embed="rId4">
            <a:alphaModFix/>
          </a:blip>
          <a:srcRect/>
          <a:stretch/>
        </p:blipFill>
        <p:spPr>
          <a:xfrm>
            <a:off x="4181088" y="0"/>
            <a:ext cx="4962525" cy="5143500"/>
          </a:xfrm>
          <a:prstGeom prst="rect">
            <a:avLst/>
          </a:prstGeom>
          <a:noFill/>
          <a:ln>
            <a:noFill/>
          </a:ln>
        </p:spPr>
      </p:pic>
      <p:pic>
        <p:nvPicPr>
          <p:cNvPr id="105" name="Google Shape;105;p6"/>
          <p:cNvPicPr preferRelativeResize="0"/>
          <p:nvPr/>
        </p:nvPicPr>
        <p:blipFill rotWithShape="1">
          <a:blip r:embed="rId5">
            <a:alphaModFix/>
          </a:blip>
          <a:srcRect/>
          <a:stretch/>
        </p:blipFill>
        <p:spPr>
          <a:xfrm>
            <a:off x="546600" y="1645750"/>
            <a:ext cx="4695475" cy="533250"/>
          </a:xfrm>
          <a:prstGeom prst="rect">
            <a:avLst/>
          </a:prstGeom>
          <a:noFill/>
          <a:ln>
            <a:noFill/>
          </a:ln>
        </p:spPr>
      </p:pic>
      <p:pic>
        <p:nvPicPr>
          <p:cNvPr id="106" name="Google Shape;106;p6"/>
          <p:cNvPicPr preferRelativeResize="0"/>
          <p:nvPr/>
        </p:nvPicPr>
        <p:blipFill rotWithShape="1">
          <a:blip r:embed="rId6">
            <a:alphaModFix/>
          </a:blip>
          <a:srcRect/>
          <a:stretch/>
        </p:blipFill>
        <p:spPr>
          <a:xfrm flipH="1">
            <a:off x="334850" y="1482950"/>
            <a:ext cx="37975" cy="816600"/>
          </a:xfrm>
          <a:prstGeom prst="rect">
            <a:avLst/>
          </a:prstGeom>
          <a:noFill/>
          <a:ln>
            <a:noFill/>
          </a:ln>
        </p:spPr>
      </p:pic>
      <p:sp>
        <p:nvSpPr>
          <p:cNvPr id="107" name="Google Shape;107;p6"/>
          <p:cNvSpPr txBox="1"/>
          <p:nvPr/>
        </p:nvSpPr>
        <p:spPr>
          <a:xfrm>
            <a:off x="200375" y="2851600"/>
            <a:ext cx="4962525" cy="1246465"/>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2000"/>
              <a:buFont typeface="Arial"/>
              <a:buNone/>
            </a:pPr>
            <a:r>
              <a:rPr lang="ru" sz="2000" b="0" i="0" u="none" strike="noStrike" cap="none" dirty="0">
                <a:solidFill>
                  <a:schemeClr val="lt1"/>
                </a:solidFill>
                <a:latin typeface="Arial"/>
                <a:ea typeface="Arial"/>
                <a:cs typeface="Arial"/>
                <a:sym typeface="Arial"/>
              </a:rPr>
              <a:t>...to unlock the limitless potential of NFTs for brands</a:t>
            </a:r>
            <a:r>
              <a:rPr lang="en-US" sz="2000" b="0" i="0" u="none" strike="noStrike" cap="none" dirty="0">
                <a:solidFill>
                  <a:schemeClr val="lt1"/>
                </a:solidFill>
                <a:latin typeface="Arial"/>
                <a:ea typeface="Arial"/>
                <a:cs typeface="Arial"/>
                <a:sym typeface="Arial"/>
              </a:rPr>
              <a:t> and </a:t>
            </a:r>
            <a:r>
              <a:rPr lang="en-US" sz="2000" dirty="0">
                <a:solidFill>
                  <a:schemeClr val="lt1"/>
                </a:solidFill>
              </a:rPr>
              <a:t>digitized content </a:t>
            </a:r>
            <a:r>
              <a:rPr lang="en-US" sz="2000" b="0" i="0" u="none" strike="noStrike" cap="none" dirty="0">
                <a:solidFill>
                  <a:schemeClr val="lt1"/>
                </a:solidFill>
                <a:latin typeface="Arial"/>
                <a:ea typeface="Arial"/>
                <a:cs typeface="Arial"/>
                <a:sym typeface="Arial"/>
              </a:rPr>
              <a:t>markets </a:t>
            </a:r>
            <a:r>
              <a:rPr lang="ru" sz="2000" b="0" i="0" u="none" strike="noStrike" cap="none" dirty="0">
                <a:solidFill>
                  <a:schemeClr val="lt1"/>
                </a:solidFill>
                <a:latin typeface="Arial"/>
                <a:ea typeface="Arial"/>
                <a:cs typeface="Arial"/>
                <a:sym typeface="Arial"/>
              </a:rPr>
              <a:t>everywhere.</a:t>
            </a:r>
            <a:endParaRPr sz="2000" b="0" i="0" u="none" strike="noStrike" cap="none" dirty="0">
              <a:solidFill>
                <a:schemeClr val="lt1"/>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pic>
        <p:nvPicPr>
          <p:cNvPr id="112" name="Google Shape;112;p7"/>
          <p:cNvPicPr preferRelativeResize="0"/>
          <p:nvPr/>
        </p:nvPicPr>
        <p:blipFill rotWithShape="1">
          <a:blip r:embed="rId3">
            <a:alphaModFix/>
          </a:blip>
          <a:srcRect/>
          <a:stretch/>
        </p:blipFill>
        <p:spPr>
          <a:xfrm>
            <a:off x="0" y="0"/>
            <a:ext cx="9144000" cy="5143500"/>
          </a:xfrm>
          <a:prstGeom prst="rect">
            <a:avLst/>
          </a:prstGeom>
          <a:noFill/>
          <a:ln>
            <a:noFill/>
          </a:ln>
        </p:spPr>
      </p:pic>
      <p:pic>
        <p:nvPicPr>
          <p:cNvPr id="113" name="Google Shape;113;p7"/>
          <p:cNvPicPr preferRelativeResize="0"/>
          <p:nvPr/>
        </p:nvPicPr>
        <p:blipFill rotWithShape="1">
          <a:blip r:embed="rId4">
            <a:alphaModFix/>
          </a:blip>
          <a:srcRect/>
          <a:stretch/>
        </p:blipFill>
        <p:spPr>
          <a:xfrm>
            <a:off x="0" y="0"/>
            <a:ext cx="9144000" cy="5143500"/>
          </a:xfrm>
          <a:prstGeom prst="rect">
            <a:avLst/>
          </a:prstGeom>
          <a:noFill/>
          <a:ln>
            <a:noFill/>
          </a:ln>
        </p:spPr>
      </p:pic>
      <p:sp>
        <p:nvSpPr>
          <p:cNvPr id="114" name="Google Shape;114;p7"/>
          <p:cNvSpPr txBox="1"/>
          <p:nvPr/>
        </p:nvSpPr>
        <p:spPr>
          <a:xfrm>
            <a:off x="477475" y="840700"/>
            <a:ext cx="4218000" cy="769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900"/>
              <a:buFont typeface="Arial"/>
              <a:buNone/>
            </a:pPr>
            <a:r>
              <a:rPr lang="ru" sz="1900" b="1" i="0" u="none" strike="noStrike" cap="none">
                <a:solidFill>
                  <a:schemeClr val="lt1"/>
                </a:solidFill>
                <a:latin typeface="Poppins"/>
                <a:ea typeface="Poppins"/>
                <a:cs typeface="Poppins"/>
                <a:sym typeface="Poppins"/>
              </a:rPr>
              <a:t>...we cater to diverse range of brands &amp; customized content</a:t>
            </a:r>
            <a:endParaRPr sz="3700" b="1" i="0" u="none" strike="noStrike" cap="none">
              <a:solidFill>
                <a:schemeClr val="lt1"/>
              </a:solidFill>
              <a:latin typeface="Poppins"/>
              <a:ea typeface="Poppins"/>
              <a:cs typeface="Poppins"/>
              <a:sym typeface="Poppins"/>
            </a:endParaRPr>
          </a:p>
        </p:txBody>
      </p:sp>
      <p:sp>
        <p:nvSpPr>
          <p:cNvPr id="115" name="Google Shape;115;p7"/>
          <p:cNvSpPr txBox="1"/>
          <p:nvPr/>
        </p:nvSpPr>
        <p:spPr>
          <a:xfrm>
            <a:off x="400225" y="2517975"/>
            <a:ext cx="4886700" cy="16500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1700"/>
              <a:buFont typeface="Arial"/>
              <a:buNone/>
            </a:pPr>
            <a:r>
              <a:rPr lang="ru" sz="1700" b="0" i="0" u="none" strike="noStrike" cap="none">
                <a:solidFill>
                  <a:schemeClr val="lt1"/>
                </a:solidFill>
                <a:latin typeface="Arial"/>
                <a:ea typeface="Arial"/>
                <a:cs typeface="Arial"/>
                <a:sym typeface="Arial"/>
              </a:rPr>
              <a:t>The platform is designed to support marketers, artists, businesses, collectors, gamers, entertainment, and sports organizations wanting to merchandise, promote and advertise their services and products.</a:t>
            </a:r>
            <a:endParaRPr sz="1700" b="0" i="0" u="none" strike="noStrike" cap="none">
              <a:solidFill>
                <a:schemeClr val="lt1"/>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26</TotalTime>
  <Words>916</Words>
  <Application>Microsoft Office PowerPoint</Application>
  <PresentationFormat>On-screen Show (16:9)</PresentationFormat>
  <Paragraphs>95</Paragraphs>
  <Slides>24</Slides>
  <Notes>24</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24</vt:i4>
      </vt:variant>
    </vt:vector>
  </HeadingPairs>
  <TitlesOfParts>
    <vt:vector size="27" baseType="lpstr">
      <vt:lpstr>Arial</vt:lpstr>
      <vt:lpstr>Poppins</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Victor Yampolskiy</dc:creator>
  <cp:lastModifiedBy>Victor Yampolskiy</cp:lastModifiedBy>
  <cp:revision>3</cp:revision>
  <dcterms:modified xsi:type="dcterms:W3CDTF">2021-08-29T20:57:02Z</dcterms:modified>
</cp:coreProperties>
</file>